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media/audio1.bin" ContentType="audio/unknown"/>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media/audio2.bin" ContentType="audio/unknown"/>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media/audio11.bin" ContentType="audio/unknown"/>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5" r:id="rId1"/>
  </p:sldMasterIdLst>
  <p:sldIdLst>
    <p:sldId id="256" r:id="rId2"/>
    <p:sldId id="257" r:id="rId3"/>
    <p:sldId id="260" r:id="rId4"/>
    <p:sldId id="258" r:id="rId5"/>
    <p:sldId id="259" r:id="rId6"/>
    <p:sldId id="261" r:id="rId7"/>
    <p:sldId id="262" r:id="rId8"/>
    <p:sldId id="263" r:id="rId9"/>
    <p:sldId id="264" r:id="rId10"/>
    <p:sldId id="273" r:id="rId11"/>
    <p:sldId id="274" r:id="rId12"/>
    <p:sldId id="275" r:id="rId13"/>
    <p:sldId id="276" r:id="rId14"/>
    <p:sldId id="277" r:id="rId15"/>
    <p:sldId id="278" r:id="rId16"/>
    <p:sldId id="279" r:id="rId17"/>
    <p:sldId id="265" r:id="rId18"/>
    <p:sldId id="266" r:id="rId19"/>
    <p:sldId id="267" r:id="rId20"/>
    <p:sldId id="268" r:id="rId21"/>
    <p:sldId id="269" r:id="rId22"/>
    <p:sldId id="271" r:id="rId23"/>
    <p:sldId id="272" r:id="rId24"/>
    <p:sldId id="280" r:id="rId25"/>
    <p:sldId id="28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78" d="100"/>
          <a:sy n="78" d="100"/>
        </p:scale>
        <p:origin x="-12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audio" Target="../media/audio1.bin"/><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0F5C8-A1A8-2B49-99D4-4511CD0419AE}"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transition>
    <p:sndAc>
      <p:stSnd>
        <p:snd r:embed="rId1" name="Pencil Check"/>
      </p:stSnd>
    </p:sndAc>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3">
        <a:schemeClr val="bg2"/>
      </p:bgRef>
    </p:bg>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38DE7-C6EC-3840-957D-5EF91D0BDBAF}" type="datetimeFigureOut">
              <a:rPr lang="en-US" smtClean="0"/>
              <a:pPr/>
              <a:t>2/22/12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0F5C8-A1A8-2B49-99D4-4511CD0419AE}"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transition>
    <p:sndAc>
      <p:stSnd>
        <p:snd r:embed="rId1" name="Pencil Check"/>
      </p:stSnd>
    </p:sndAc>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0F5C8-A1A8-2B49-99D4-4511CD0419AE}"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1" name="Pencil Check"/>
      </p:stSnd>
    </p:sndAc>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0F5C8-A1A8-2B49-99D4-4511CD0419AE}"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1" name="Pencil Check"/>
      </p:stSnd>
    </p:sndAc>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0F5C8-A1A8-2B49-99D4-4511CD0419AE}"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1" name="Pencil Check"/>
      </p:stSnd>
    </p:sndAc>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bg>
      <p:bgRef idx="1002">
        <a:schemeClr val="bg2"/>
      </p:bgRef>
    </p:bg>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overrideClrMapping bg1="dk1" tx1="lt1" bg2="dk2" tx2="lt2" accent1="accent1" accent2="accent2" accent3="accent3" accent4="accent4" accent5="accent5" accent6="accent6" hlink="hlink" folHlink="folHlink"/>
  </p:clrMapOvr>
  <p:transition>
    <p:sndAc>
      <p:stSnd>
        <p:snd r:embed="rId1" name="Pencil Check"/>
      </p:stSnd>
    </p:sndAc>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38DE7-C6EC-3840-957D-5EF91D0BDBAF}" type="datetimeFigureOut">
              <a:rPr lang="en-US" smtClean="0"/>
              <a:pPr/>
              <a:t>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90F5C8-A1A8-2B49-99D4-4511CD0419AE}"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overrideClrMapping bg1="dk1" tx1="lt1" bg2="dk2" tx2="lt2" accent1="accent1" accent2="accent2" accent3="accent3" accent4="accent4" accent5="accent5" accent6="accent6" hlink="hlink" folHlink="folHlink"/>
  </p:clrMapOvr>
  <p:transition>
    <p:sndAc>
      <p:stSnd>
        <p:snd r:embed="rId1" name="Pencil Check"/>
      </p:stSnd>
    </p:sndAc>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8A38DE7-C6EC-3840-957D-5EF91D0BDBAF}" type="datetimeFigureOut">
              <a:rPr lang="en-US" smtClean="0"/>
              <a:pPr/>
              <a:t>2/22/12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0F5C8-A1A8-2B49-99D4-4511CD0419AE}"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1" name="Pencil Check"/>
      </p:stSnd>
    </p:sndAc>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8A38DE7-C6EC-3840-957D-5EF91D0BDBAF}" type="datetimeFigureOut">
              <a:rPr lang="en-US" smtClean="0"/>
              <a:pPr/>
              <a:t>2/22/12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90F5C8-A1A8-2B49-99D4-4511CD0419AE}" type="slidenum">
              <a:rPr lang="en-US" smtClean="0"/>
              <a:pPr/>
              <a:t>‹#›</a:t>
            </a:fld>
            <a:endParaRPr lang="en-US"/>
          </a:p>
        </p:txBody>
      </p:sp>
    </p:spTree>
  </p:cSld>
  <p:clrMapOvr>
    <a:masterClrMapping/>
  </p:clrMapOvr>
  <p:transition>
    <p:sndAc>
      <p:stSnd>
        <p:snd r:embed="rId1" name="Pencil Check"/>
      </p:stSnd>
    </p:sndAc>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8A38DE7-C6EC-3840-957D-5EF91D0BDBAF}" type="datetimeFigureOut">
              <a:rPr lang="en-US" smtClean="0"/>
              <a:pPr/>
              <a:t>2/22/12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90F5C8-A1A8-2B49-99D4-4511CD0419AE}"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1" name="Pencil Check"/>
      </p:stSnd>
    </p:sndAc>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38DE7-C6EC-3840-957D-5EF91D0BDBAF}" type="datetimeFigureOut">
              <a:rPr lang="en-US" smtClean="0"/>
              <a:pPr/>
              <a:t>2/22/12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90F5C8-A1A8-2B49-99D4-4511CD0419AE}" type="slidenum">
              <a:rPr lang="en-US" smtClean="0"/>
              <a:pPr/>
              <a:t>‹#›</a:t>
            </a:fld>
            <a:endParaRPr lang="en-US"/>
          </a:p>
        </p:txBody>
      </p:sp>
    </p:spTree>
  </p:cSld>
  <p:clrMapOvr>
    <a:masterClrMapping/>
  </p:clrMapOvr>
  <p:transition>
    <p:sndAc>
      <p:stSnd>
        <p:snd r:embed="rId1" name="Pencil Check"/>
      </p:stSnd>
    </p:sndAc>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38DE7-C6EC-3840-957D-5EF91D0BDBAF}" type="datetimeFigureOut">
              <a:rPr lang="en-US" smtClean="0"/>
              <a:pPr/>
              <a:t>2/22/12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90F5C8-A1A8-2B49-99D4-4511CD0419AE}" type="slidenum">
              <a:rPr lang="en-US" smtClean="0"/>
              <a:pPr/>
              <a:t>‹#›</a:t>
            </a:fld>
            <a:endParaRPr lang="en-US"/>
          </a:p>
        </p:txBody>
      </p:sp>
    </p:spTree>
  </p:cSld>
  <p:clrMapOvr>
    <a:masterClrMapping/>
  </p:clrMapOvr>
  <p:transition>
    <p:sndAc>
      <p:stSnd>
        <p:snd r:embed="rId1" name="Pencil Check"/>
      </p:stSnd>
    </p:sndAc>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audio" Target="../media/audio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38DE7-C6EC-3840-957D-5EF91D0BDBAF}" type="datetimeFigureOut">
              <a:rPr lang="en-US" smtClean="0"/>
              <a:pPr/>
              <a:t>2/22/12</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AA90F5C8-A1A8-2B49-99D4-4511CD0419A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ransition>
    <p:sndAc>
      <p:stSnd>
        <p:snd r:embed="rId14" name="Pencil Check"/>
      </p:stSnd>
    </p:sndAc>
  </p:transition>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audio" Target="../media/audio11.bin"/><Relationship Id="rId1" Type="http://schemas.openxmlformats.org/officeDocument/2006/relationships/slideLayout" Target="../slideLayouts/slideLayout1.xml"/><Relationship Id="rId2" Type="http://schemas.openxmlformats.org/officeDocument/2006/relationships/audio" Target="../media/audio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audio" Target="../media/audio1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3.xml.rels><?xml version="1.0" encoding="UTF-8" standalone="yes"?>
<Relationships xmlns="http://schemas.openxmlformats.org/package/2006/relationships"><Relationship Id="rId3" Type="http://schemas.openxmlformats.org/officeDocument/2006/relationships/audio" Target="../media/audio2.bin"/><Relationship Id="rId4" Type="http://schemas.openxmlformats.org/officeDocument/2006/relationships/image" Target="../media/image5.png"/><Relationship Id="rId5" Type="http://schemas.openxmlformats.org/officeDocument/2006/relationships/audio" Target="../media/audio1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4.xml.rels><?xml version="1.0" encoding="UTF-8" standalone="yes"?>
<Relationships xmlns="http://schemas.openxmlformats.org/package/2006/relationships"><Relationship Id="rId3" Type="http://schemas.openxmlformats.org/officeDocument/2006/relationships/audio" Target="../media/audio2.bin"/><Relationship Id="rId4" Type="http://schemas.openxmlformats.org/officeDocument/2006/relationships/image" Target="../media/image6.png"/><Relationship Id="rId5" Type="http://schemas.openxmlformats.org/officeDocument/2006/relationships/audio" Target="../media/audio1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5.xml.rels><?xml version="1.0" encoding="UTF-8" standalone="yes"?>
<Relationships xmlns="http://schemas.openxmlformats.org/package/2006/relationships"><Relationship Id="rId3" Type="http://schemas.openxmlformats.org/officeDocument/2006/relationships/audio" Target="../media/audio2.bin"/><Relationship Id="rId4" Type="http://schemas.openxmlformats.org/officeDocument/2006/relationships/image" Target="../media/image7.png"/><Relationship Id="rId5" Type="http://schemas.openxmlformats.org/officeDocument/2006/relationships/audio" Target="../media/audio1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6.xml.rels><?xml version="1.0" encoding="UTF-8" standalone="yes"?>
<Relationships xmlns="http://schemas.openxmlformats.org/package/2006/relationships"><Relationship Id="rId3" Type="http://schemas.openxmlformats.org/officeDocument/2006/relationships/audio" Target="../media/audio2.bin"/><Relationship Id="rId4" Type="http://schemas.openxmlformats.org/officeDocument/2006/relationships/image" Target="../media/image8.png"/><Relationship Id="rId5" Type="http://schemas.openxmlformats.org/officeDocument/2006/relationships/audio" Target="../media/audio11.bin"/><Relationship Id="rId1" Type="http://schemas.openxmlformats.org/officeDocument/2006/relationships/slideLayout" Target="../slideLayouts/slideLayout2.xml"/><Relationship Id="rId2" Type="http://schemas.openxmlformats.org/officeDocument/2006/relationships/audio" Target="../media/audio1.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audio" Target="../media/audio11.bin"/></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1580835"/>
            <a:ext cx="4910328" cy="2130552"/>
          </a:xfrm>
        </p:spPr>
        <p:txBody>
          <a:bodyPr>
            <a:normAutofit/>
          </a:bodyPr>
          <a:lstStyle/>
          <a:p>
            <a:r>
              <a:rPr lang="en-US" sz="6600" u="sng" dirty="0" smtClean="0"/>
              <a:t>Nutrients</a:t>
            </a:r>
            <a:endParaRPr lang="en-US" sz="6600" u="sng" dirty="0"/>
          </a:p>
        </p:txBody>
      </p:sp>
      <p:sp>
        <p:nvSpPr>
          <p:cNvPr id="3" name="Subtitle 2"/>
          <p:cNvSpPr>
            <a:spLocks noGrp="1"/>
          </p:cNvSpPr>
          <p:nvPr>
            <p:ph type="subTitle" idx="1"/>
          </p:nvPr>
        </p:nvSpPr>
        <p:spPr>
          <a:xfrm>
            <a:off x="1652461" y="5232428"/>
            <a:ext cx="6732247" cy="1199751"/>
          </a:xfrm>
        </p:spPr>
        <p:txBody>
          <a:bodyPr>
            <a:normAutofit/>
          </a:bodyPr>
          <a:lstStyle/>
          <a:p>
            <a:r>
              <a:rPr lang="en-US" dirty="0" smtClean="0">
                <a:effectLst/>
              </a:rPr>
              <a:t>Goal: </a:t>
            </a:r>
            <a:r>
              <a:rPr lang="en-US" b="0" dirty="0" smtClean="0">
                <a:effectLst/>
              </a:rPr>
              <a:t>To be able to identify the six major nutrients and their respective functions in the body.</a:t>
            </a:r>
            <a:endParaRPr lang="en-US" b="0" dirty="0">
              <a:effectLst/>
            </a:endParaRPr>
          </a:p>
        </p:txBody>
      </p:sp>
      <p:pic>
        <p:nvPicPr>
          <p:cNvPr id="5" name="Picture 4"/>
          <p:cNvPicPr>
            <a:picLocks noChangeAspect="1"/>
          </p:cNvPicPr>
          <p:nvPr/>
        </p:nvPicPr>
        <p:blipFill>
          <a:blip r:embed="rId3"/>
          <a:stretch>
            <a:fillRect/>
          </a:stretch>
        </p:blipFill>
        <p:spPr>
          <a:xfrm>
            <a:off x="444500" y="470856"/>
            <a:ext cx="4127500" cy="4127500"/>
          </a:xfrm>
          <a:prstGeom prst="rect">
            <a:avLst/>
          </a:prstGeom>
        </p:spPr>
      </p:pic>
      <p:sp>
        <p:nvSpPr>
          <p:cNvPr id="6" name="Right Arrow 5"/>
          <p:cNvSpPr/>
          <p:nvPr/>
        </p:nvSpPr>
        <p:spPr>
          <a:xfrm>
            <a:off x="1025138" y="5232428"/>
            <a:ext cx="856831" cy="5047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4"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4" name="Pencil Check"/>
              </p:stSnd>
            </p:sndAc>
          </p:transition>
        </mc:Fallback>
      </mc:AlternateContent>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Carbohydrates</a:t>
            </a:r>
            <a:endParaRPr lang="en-US" dirty="0"/>
          </a:p>
        </p:txBody>
      </p:sp>
      <p:sp>
        <p:nvSpPr>
          <p:cNvPr id="3" name="Content Placeholder 2"/>
          <p:cNvSpPr>
            <a:spLocks noGrp="1"/>
          </p:cNvSpPr>
          <p:nvPr>
            <p:ph idx="1"/>
          </p:nvPr>
        </p:nvSpPr>
        <p:spPr>
          <a:xfrm>
            <a:off x="457200" y="1758253"/>
            <a:ext cx="8229600" cy="3962400"/>
          </a:xfrm>
        </p:spPr>
        <p:txBody>
          <a:bodyPr>
            <a:normAutofit/>
          </a:bodyPr>
          <a:lstStyle/>
          <a:p>
            <a:pPr>
              <a:buNone/>
            </a:pPr>
            <a:r>
              <a:rPr lang="en-US" u="sng" dirty="0" smtClean="0"/>
              <a:t>Definition: </a:t>
            </a:r>
            <a:r>
              <a:rPr lang="en-US" dirty="0" smtClean="0"/>
              <a:t>Are a class of energy-giving nutrient</a:t>
            </a:r>
          </a:p>
          <a:p>
            <a:pPr>
              <a:buNone/>
            </a:pPr>
            <a:r>
              <a:rPr lang="en-US" u="sng" dirty="0" smtClean="0"/>
              <a:t>Sources: </a:t>
            </a:r>
            <a:r>
              <a:rPr lang="en-US" dirty="0" smtClean="0"/>
              <a:t>that are found in foods such as grains, fruits, vegetables, beans, etc. </a:t>
            </a:r>
          </a:p>
          <a:p>
            <a:pPr>
              <a:buNone/>
            </a:pPr>
            <a:r>
              <a:rPr lang="en-US" u="sng" dirty="0" smtClean="0"/>
              <a:t>Calories:</a:t>
            </a:r>
            <a:r>
              <a:rPr lang="en-US" dirty="0" smtClean="0"/>
              <a:t> </a:t>
            </a:r>
            <a:r>
              <a:rPr lang="en-US" dirty="0" smtClean="0"/>
              <a:t>Carbohydrates give </a:t>
            </a:r>
            <a:r>
              <a:rPr lang="en-US" dirty="0" smtClean="0"/>
              <a:t>off </a:t>
            </a:r>
            <a:r>
              <a:rPr lang="en-US" dirty="0" smtClean="0"/>
              <a:t>about 4 calories per gram consumed </a:t>
            </a:r>
            <a:endParaRPr lang="en-US" dirty="0" smtClean="0"/>
          </a:p>
          <a:p>
            <a:pPr>
              <a:buNone/>
            </a:pPr>
            <a:r>
              <a:rPr lang="en-US" u="sng" dirty="0" smtClean="0"/>
              <a:t>Recommended daily portion:  </a:t>
            </a:r>
            <a:r>
              <a:rPr lang="en-US" dirty="0" smtClean="0"/>
              <a:t>about 6 ounces (About the size of a tennis ball)</a:t>
            </a:r>
            <a:endParaRPr lang="en-US" dirty="0" smtClean="0"/>
          </a:p>
          <a:p>
            <a:pPr>
              <a:buNone/>
            </a:pPr>
            <a:endParaRPr lang="en-US" dirty="0" smtClean="0"/>
          </a:p>
        </p:txBody>
      </p:sp>
      <p:pic>
        <p:nvPicPr>
          <p:cNvPr id="4" name="Picture 3"/>
          <p:cNvPicPr>
            <a:picLocks noChangeAspect="1"/>
          </p:cNvPicPr>
          <p:nvPr/>
        </p:nvPicPr>
        <p:blipFill>
          <a:blip r:embed="rId3"/>
          <a:stretch>
            <a:fillRect/>
          </a:stretch>
        </p:blipFill>
        <p:spPr>
          <a:xfrm>
            <a:off x="3288828" y="4882164"/>
            <a:ext cx="1676978" cy="1676978"/>
          </a:xfrm>
          <a:prstGeom prst="rect">
            <a:avLst/>
          </a:prstGeom>
        </p:spPr>
      </p:pic>
    </p:spTree>
  </p:cSld>
  <p:clrMapOvr>
    <a:masterClrMapping/>
  </p:clrMapOvr>
  <p:transition>
    <p:sndAc>
      <p:stSnd>
        <p:snd r:embed="rId2" name="Pencil Check"/>
      </p:stSnd>
    </p:sndAc>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Carbohydrates </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u="sng" dirty="0" smtClean="0"/>
              <a:t>Sugars:</a:t>
            </a:r>
            <a:r>
              <a:rPr lang="en-US" dirty="0" smtClean="0"/>
              <a:t> simplest form of carbohydrates and are found naturally in some foods and give off a sweet taste. Provides energy for your cells in a single unit called glucose.</a:t>
            </a:r>
            <a:endParaRPr lang="en-US" u="sng" dirty="0" smtClean="0"/>
          </a:p>
          <a:p>
            <a:pPr marL="457200" indent="-457200">
              <a:buFont typeface="+mj-lt"/>
              <a:buAutoNum type="arabicPeriod"/>
            </a:pPr>
            <a:r>
              <a:rPr lang="en-US" u="sng" dirty="0" smtClean="0"/>
              <a:t>Starched: </a:t>
            </a:r>
            <a:r>
              <a:rPr lang="en-US" dirty="0" smtClean="0"/>
              <a:t> are a complex carbohydrates and are made up of many glucose unit linked together.</a:t>
            </a:r>
            <a:endParaRPr lang="en-US" u="sng" dirty="0" smtClean="0"/>
          </a:p>
          <a:p>
            <a:pPr marL="457200" indent="-457200">
              <a:buFont typeface="+mj-lt"/>
              <a:buAutoNum type="arabicPeriod"/>
            </a:pPr>
            <a:r>
              <a:rPr lang="en-US" u="sng" dirty="0" smtClean="0"/>
              <a:t>Fiber:</a:t>
            </a:r>
            <a:r>
              <a:rPr lang="en-US" dirty="0" smtClean="0"/>
              <a:t> are also a complex carbohydrate and are also made up of many glucose molecules. They maintain healthy intestines and prevent some cancers.</a:t>
            </a:r>
            <a:endParaRPr lang="en-US" u="sng" dirty="0"/>
          </a:p>
        </p:txBody>
      </p:sp>
    </p:spTree>
  </p:cSld>
  <p:clrMapOvr>
    <a:masterClrMapping/>
  </p:clrMapOvr>
  <p:transition>
    <p:sndAc>
      <p:stSnd>
        <p:snd r:embed="rId2" name="Pencil Check"/>
      </p:stSnd>
    </p:sndAc>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Fats</a:t>
            </a:r>
            <a:endParaRPr lang="en-US" dirty="0"/>
          </a:p>
        </p:txBody>
      </p:sp>
      <p:sp>
        <p:nvSpPr>
          <p:cNvPr id="3" name="Content Placeholder 2"/>
          <p:cNvSpPr>
            <a:spLocks noGrp="1"/>
          </p:cNvSpPr>
          <p:nvPr>
            <p:ph idx="1"/>
          </p:nvPr>
        </p:nvSpPr>
        <p:spPr/>
        <p:txBody>
          <a:bodyPr/>
          <a:lstStyle/>
          <a:p>
            <a:pPr>
              <a:buNone/>
            </a:pPr>
            <a:r>
              <a:rPr lang="en-US" u="sng" dirty="0" smtClean="0"/>
              <a:t>Definition:</a:t>
            </a:r>
            <a:r>
              <a:rPr lang="en-US" dirty="0" smtClean="0"/>
              <a:t> also known as lipids, are the main form in which energy is stored in the body. Fats are also substances that do not dissolve in water so its hard for your body to break them down</a:t>
            </a:r>
          </a:p>
          <a:p>
            <a:pPr>
              <a:buNone/>
            </a:pPr>
            <a:r>
              <a:rPr lang="en-US" u="sng" dirty="0" smtClean="0"/>
              <a:t>Sources:</a:t>
            </a:r>
            <a:r>
              <a:rPr lang="en-US" dirty="0" smtClean="0"/>
              <a:t> Oils, nuts, meats, sweats, and dairy</a:t>
            </a:r>
            <a:endParaRPr lang="en-US" u="sng" dirty="0" smtClean="0"/>
          </a:p>
          <a:p>
            <a:pPr>
              <a:buNone/>
            </a:pPr>
            <a:r>
              <a:rPr lang="en-US" u="sng" dirty="0" smtClean="0"/>
              <a:t>Calories:</a:t>
            </a:r>
            <a:r>
              <a:rPr lang="en-US" dirty="0" smtClean="0"/>
              <a:t> 9 calories per gram consumed</a:t>
            </a:r>
            <a:endParaRPr lang="en-US" u="sng" dirty="0" smtClean="0"/>
          </a:p>
          <a:p>
            <a:pPr>
              <a:buNone/>
            </a:pPr>
            <a:r>
              <a:rPr lang="en-US" u="sng" dirty="0" smtClean="0"/>
              <a:t>Recommended daily portion:</a:t>
            </a:r>
            <a:r>
              <a:rPr lang="en-US" dirty="0" smtClean="0"/>
              <a:t> About 3 tips of your thumb</a:t>
            </a:r>
            <a:endParaRPr lang="en-US" u="sng" dirty="0"/>
          </a:p>
        </p:txBody>
      </p:sp>
    </p:spTree>
  </p:cSld>
  <p:clrMapOvr>
    <a:masterClrMapping/>
  </p:clrMapOvr>
  <p:transition>
    <p:sndAc>
      <p:stSnd>
        <p:snd r:embed="rId2" name="Pencil Check"/>
      </p:stSnd>
    </p:sndAc>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Fats</a:t>
            </a:r>
            <a:endParaRPr lang="en-US" dirty="0"/>
          </a:p>
        </p:txBody>
      </p:sp>
      <p:sp>
        <p:nvSpPr>
          <p:cNvPr id="3" name="Content Placeholder 2"/>
          <p:cNvSpPr>
            <a:spLocks noGrp="1"/>
          </p:cNvSpPr>
          <p:nvPr>
            <p:ph idx="1"/>
          </p:nvPr>
        </p:nvSpPr>
        <p:spPr/>
        <p:txBody>
          <a:bodyPr>
            <a:normAutofit lnSpcReduction="10000"/>
          </a:bodyPr>
          <a:lstStyle/>
          <a:p>
            <a:pPr marL="457200" indent="-457200">
              <a:buFont typeface="+mj-lt"/>
              <a:buAutoNum type="arabicPeriod"/>
            </a:pPr>
            <a:r>
              <a:rPr lang="en-US" u="sng" dirty="0" smtClean="0"/>
              <a:t>Saturated (BAD):</a:t>
            </a:r>
            <a:r>
              <a:rPr lang="en-US" dirty="0" smtClean="0"/>
              <a:t> are a single molecule made up of single bonds that come from animal fat and are hard for your body to break down. Commonly found in sweats, dairy and meats</a:t>
            </a:r>
            <a:endParaRPr lang="en-US" u="sng" dirty="0" smtClean="0"/>
          </a:p>
          <a:p>
            <a:pPr marL="457200" indent="-457200">
              <a:buFont typeface="+mj-lt"/>
              <a:buAutoNum type="arabicPeriod"/>
            </a:pPr>
            <a:r>
              <a:rPr lang="en-US" u="sng" dirty="0" smtClean="0"/>
              <a:t>Unsaturated (GOOD): </a:t>
            </a:r>
            <a:r>
              <a:rPr lang="en-US" dirty="0" smtClean="0"/>
              <a:t>are a single molecule made up of one or more double bonds and are easier for your body to digest. Most found in oil, nuts, and fish.</a:t>
            </a:r>
          </a:p>
          <a:p>
            <a:pPr marL="457200" indent="-457200">
              <a:buFont typeface="+mj-lt"/>
              <a:buAutoNum type="arabicPeriod"/>
            </a:pPr>
            <a:r>
              <a:rPr lang="en-US" u="sng" dirty="0" smtClean="0"/>
              <a:t>Cholesterol:</a:t>
            </a:r>
            <a:r>
              <a:rPr lang="en-US" dirty="0" smtClean="0"/>
              <a:t> is needed to make vitamin D in the body and helps circulate blood but too much can add risk to your heart and circulatory system.</a:t>
            </a:r>
            <a:endParaRPr lang="en-US" u="sng" dirty="0" smtClean="0"/>
          </a:p>
        </p:txBody>
      </p:sp>
    </p:spTree>
  </p:cSld>
  <p:clrMapOvr>
    <a:masterClrMapping/>
  </p:clrMapOvr>
  <p:transition>
    <p:sndAc>
      <p:stSnd>
        <p:snd r:embed="rId2" name="Pencil Check"/>
      </p:stSnd>
    </p:sndAc>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Proteins </a:t>
            </a:r>
            <a:endParaRPr lang="en-US" dirty="0"/>
          </a:p>
        </p:txBody>
      </p:sp>
      <p:sp>
        <p:nvSpPr>
          <p:cNvPr id="3" name="Content Placeholder 2"/>
          <p:cNvSpPr>
            <a:spLocks noGrp="1"/>
          </p:cNvSpPr>
          <p:nvPr>
            <p:ph idx="1"/>
          </p:nvPr>
        </p:nvSpPr>
        <p:spPr/>
        <p:txBody>
          <a:bodyPr/>
          <a:lstStyle/>
          <a:p>
            <a:pPr>
              <a:buNone/>
            </a:pPr>
            <a:r>
              <a:rPr lang="en-US" u="sng" dirty="0" smtClean="0"/>
              <a:t>Definition:</a:t>
            </a:r>
            <a:r>
              <a:rPr lang="en-US" dirty="0" smtClean="0"/>
              <a:t> are made up of amino acids and are needed to build and repair body tissues, along with regulating body processes like your immune system.</a:t>
            </a:r>
            <a:endParaRPr lang="en-US" u="sng" dirty="0" smtClean="0"/>
          </a:p>
          <a:p>
            <a:pPr>
              <a:buNone/>
            </a:pPr>
            <a:r>
              <a:rPr lang="en-US" u="sng" dirty="0" smtClean="0"/>
              <a:t>Sources:</a:t>
            </a:r>
            <a:r>
              <a:rPr lang="en-US" dirty="0" smtClean="0"/>
              <a:t> meats, vegetables, and grains</a:t>
            </a:r>
            <a:endParaRPr lang="en-US" u="sng" dirty="0" smtClean="0"/>
          </a:p>
          <a:p>
            <a:pPr>
              <a:buNone/>
            </a:pPr>
            <a:r>
              <a:rPr lang="en-US" u="sng" dirty="0" smtClean="0"/>
              <a:t>Calories:</a:t>
            </a:r>
            <a:r>
              <a:rPr lang="en-US" dirty="0" smtClean="0"/>
              <a:t> 4 calories per gram consumed</a:t>
            </a:r>
            <a:endParaRPr lang="en-US" u="sng" dirty="0" smtClean="0"/>
          </a:p>
          <a:p>
            <a:pPr>
              <a:buNone/>
            </a:pPr>
            <a:r>
              <a:rPr lang="en-US" u="sng" dirty="0" smtClean="0"/>
              <a:t>Recommended daily portion:</a:t>
            </a:r>
            <a:r>
              <a:rPr lang="en-US" dirty="0" smtClean="0"/>
              <a:t> about a deck of cards or 3-5 ounces</a:t>
            </a:r>
            <a:endParaRPr lang="en-US" u="sng" dirty="0" smtClean="0"/>
          </a:p>
        </p:txBody>
      </p:sp>
    </p:spTree>
  </p:cSld>
  <p:clrMapOvr>
    <a:masterClrMapping/>
  </p:clrMapOvr>
  <p:transition>
    <p:sndAc>
      <p:stSnd>
        <p:snd r:embed="rId2" name="Pencil Check"/>
      </p:stSnd>
    </p:sndAc>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Proteins</a:t>
            </a:r>
            <a:endParaRPr lang="en-US" dirty="0"/>
          </a:p>
        </p:txBody>
      </p:sp>
      <p:sp>
        <p:nvSpPr>
          <p:cNvPr id="3" name="Content Placeholder 2"/>
          <p:cNvSpPr>
            <a:spLocks noGrp="1"/>
          </p:cNvSpPr>
          <p:nvPr>
            <p:ph idx="1"/>
          </p:nvPr>
        </p:nvSpPr>
        <p:spPr/>
        <p:txBody>
          <a:bodyPr>
            <a:normAutofit lnSpcReduction="10000"/>
          </a:bodyPr>
          <a:lstStyle/>
          <a:p>
            <a:pPr>
              <a:buNone/>
            </a:pPr>
            <a:r>
              <a:rPr lang="en-US" u="sng" dirty="0" smtClean="0"/>
              <a:t>Complete:</a:t>
            </a:r>
            <a:r>
              <a:rPr lang="en-US" dirty="0" smtClean="0"/>
              <a:t> contain all essential amino acids and are found in meats, eggs, and dairy</a:t>
            </a:r>
            <a:endParaRPr lang="en-US" u="sng" dirty="0" smtClean="0"/>
          </a:p>
          <a:p>
            <a:pPr>
              <a:buNone/>
            </a:pPr>
            <a:r>
              <a:rPr lang="en-US" u="sng" dirty="0" smtClean="0"/>
              <a:t>Incomplete:</a:t>
            </a:r>
            <a:r>
              <a:rPr lang="en-US" dirty="0" smtClean="0"/>
              <a:t> do not contain all essential amino acids and are found in vegetables and grains.</a:t>
            </a:r>
            <a:endParaRPr lang="en-US" u="sng" dirty="0" smtClean="0"/>
          </a:p>
          <a:p>
            <a:pPr>
              <a:buNone/>
            </a:pPr>
            <a:endParaRPr lang="en-US" u="sng" dirty="0" smtClean="0"/>
          </a:p>
          <a:p>
            <a:pPr>
              <a:buNone/>
            </a:pPr>
            <a:r>
              <a:rPr lang="en-US" i="1" dirty="0" smtClean="0"/>
              <a:t>WARNING: </a:t>
            </a:r>
            <a:r>
              <a:rPr lang="en-US" dirty="0" smtClean="0"/>
              <a:t>Vegetarians have to extra aware of their protein consumed because they are not consuming meats that contain many complete proteins that’s your body needs for growth.</a:t>
            </a:r>
            <a:endParaRPr lang="en-US" dirty="0"/>
          </a:p>
        </p:txBody>
      </p:sp>
    </p:spTree>
  </p:cSld>
  <p:clrMapOvr>
    <a:masterClrMapping/>
  </p:clrMapOvr>
  <p:transition>
    <p:sndAc>
      <p:stSnd>
        <p:snd r:embed="rId2" name="Pencil Check"/>
      </p:stSnd>
    </p:sndAc>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a:t>
            </a:r>
            <a:endParaRPr lang="en-US" dirty="0"/>
          </a:p>
        </p:txBody>
      </p:sp>
      <p:sp>
        <p:nvSpPr>
          <p:cNvPr id="3" name="Content Placeholder 2"/>
          <p:cNvSpPr>
            <a:spLocks noGrp="1"/>
          </p:cNvSpPr>
          <p:nvPr>
            <p:ph idx="1"/>
          </p:nvPr>
        </p:nvSpPr>
        <p:spPr/>
        <p:txBody>
          <a:bodyPr/>
          <a:lstStyle/>
          <a:p>
            <a:pPr>
              <a:buNone/>
            </a:pPr>
            <a:r>
              <a:rPr lang="en-US" dirty="0" smtClean="0"/>
              <a:t>You can live many days with food but only a few days without water</a:t>
            </a:r>
          </a:p>
          <a:p>
            <a:pPr>
              <a:buNone/>
            </a:pPr>
            <a:r>
              <a:rPr lang="en-US" dirty="0" smtClean="0"/>
              <a:t>Water makes up about 60% of your body so it is important to keep hydrated</a:t>
            </a:r>
          </a:p>
          <a:p>
            <a:pPr>
              <a:buNone/>
            </a:pPr>
            <a:r>
              <a:rPr lang="en-US" dirty="0" smtClean="0"/>
              <a:t>Dehydration warning signs: dark yellow urine, lack of energy, and fatigue</a:t>
            </a:r>
          </a:p>
          <a:p>
            <a:pPr>
              <a:buNone/>
            </a:pPr>
            <a:r>
              <a:rPr lang="en-US" u="sng" dirty="0" smtClean="0"/>
              <a:t>Daily recommended portion:</a:t>
            </a:r>
            <a:r>
              <a:rPr lang="en-US" dirty="0" smtClean="0"/>
              <a:t> 8 glasses or 8 fist size portions</a:t>
            </a:r>
            <a:endParaRPr lang="en-US" u="sng" dirty="0"/>
          </a:p>
        </p:txBody>
      </p:sp>
    </p:spTree>
  </p:cSld>
  <p:clrMapOvr>
    <a:masterClrMapping/>
  </p:clrMapOvr>
  <p:transition>
    <p:sndAc>
      <p:stSnd>
        <p:snd r:embed="rId2" name="Pencil Check"/>
      </p:stSnd>
    </p:sndAc>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2018"/>
            <a:ext cx="8229600" cy="1143000"/>
          </a:xfrm>
        </p:spPr>
        <p:txBody>
          <a:bodyPr>
            <a:normAutofit/>
          </a:bodyPr>
          <a:lstStyle/>
          <a:p>
            <a:r>
              <a:rPr lang="en-US" sz="6600" u="sng" dirty="0" smtClean="0"/>
              <a:t>MICRONURTIENTS</a:t>
            </a:r>
            <a:endParaRPr lang="en-US" sz="6600" u="sng" dirty="0"/>
          </a:p>
        </p:txBody>
      </p:sp>
      <p:sp>
        <p:nvSpPr>
          <p:cNvPr id="5" name="TextBox 4"/>
          <p:cNvSpPr txBox="1"/>
          <p:nvPr/>
        </p:nvSpPr>
        <p:spPr>
          <a:xfrm>
            <a:off x="1269943" y="3923509"/>
            <a:ext cx="6203186" cy="1846659"/>
          </a:xfrm>
          <a:prstGeom prst="rect">
            <a:avLst/>
          </a:prstGeom>
          <a:noFill/>
        </p:spPr>
        <p:txBody>
          <a:bodyPr wrap="square" rtlCol="0">
            <a:spAutoFit/>
          </a:bodyPr>
          <a:lstStyle/>
          <a:p>
            <a:pPr algn="ctr"/>
            <a:r>
              <a:rPr lang="en-US" sz="3200" dirty="0" smtClean="0"/>
              <a:t>are required in minute </a:t>
            </a:r>
            <a:r>
              <a:rPr lang="en-US" sz="3200" dirty="0" smtClean="0"/>
              <a:t>quantities but also help maintain body functions and energy </a:t>
            </a:r>
            <a:endParaRPr lang="en-US" sz="3200" dirty="0" smtClean="0"/>
          </a:p>
          <a:p>
            <a:endParaRPr lang="en-US"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Vitamins</a:t>
            </a:r>
            <a:endParaRPr lang="en-US" dirty="0"/>
          </a:p>
        </p:txBody>
      </p:sp>
      <p:sp>
        <p:nvSpPr>
          <p:cNvPr id="3" name="Content Placeholder 2"/>
          <p:cNvSpPr>
            <a:spLocks noGrp="1"/>
          </p:cNvSpPr>
          <p:nvPr>
            <p:ph idx="1"/>
          </p:nvPr>
        </p:nvSpPr>
        <p:spPr/>
        <p:txBody>
          <a:bodyPr/>
          <a:lstStyle/>
          <a:p>
            <a:pPr>
              <a:buNone/>
            </a:pPr>
            <a:r>
              <a:rPr lang="en-US" u="sng" dirty="0" smtClean="0"/>
              <a:t>Definition:</a:t>
            </a:r>
            <a:r>
              <a:rPr lang="en-US" dirty="0" smtClean="0"/>
              <a:t> nutrients that contain carbon and are needed to maintain health and allow growth. How vitamins are broken down classifies how they are stored, used, and eliminated</a:t>
            </a:r>
            <a:endParaRPr lang="en-US" u="sng" dirty="0" smtClean="0"/>
          </a:p>
          <a:p>
            <a:pPr>
              <a:buNone/>
            </a:pPr>
            <a:r>
              <a:rPr lang="en-US" u="sng" dirty="0" smtClean="0"/>
              <a:t>Daily recommended portion:</a:t>
            </a:r>
            <a:r>
              <a:rPr lang="en-US" dirty="0" smtClean="0"/>
              <a:t> about the size of a baseball</a:t>
            </a:r>
            <a:endParaRPr lang="en-US" u="sng"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t>
            </a:r>
            <a:r>
              <a:rPr lang="en-US" dirty="0" smtClean="0"/>
              <a:t>Vitamins</a:t>
            </a:r>
            <a:endParaRPr lang="en-US" dirty="0"/>
          </a:p>
        </p:txBody>
      </p:sp>
      <p:sp>
        <p:nvSpPr>
          <p:cNvPr id="3" name="Content Placeholder 2"/>
          <p:cNvSpPr>
            <a:spLocks noGrp="1"/>
          </p:cNvSpPr>
          <p:nvPr>
            <p:ph idx="1"/>
          </p:nvPr>
        </p:nvSpPr>
        <p:spPr>
          <a:xfrm>
            <a:off x="0" y="2067575"/>
            <a:ext cx="2370968" cy="2637379"/>
          </a:xfrm>
        </p:spPr>
        <p:txBody>
          <a:bodyPr>
            <a:normAutofit/>
          </a:bodyPr>
          <a:lstStyle/>
          <a:p>
            <a:pPr>
              <a:buNone/>
            </a:pPr>
            <a:r>
              <a:rPr lang="en-US" sz="3200" u="sng" dirty="0" smtClean="0"/>
              <a:t>Fat-Soluble Vitamins:</a:t>
            </a:r>
            <a:endParaRPr lang="en-US" sz="3200" u="sng" dirty="0"/>
          </a:p>
        </p:txBody>
      </p:sp>
      <p:pic>
        <p:nvPicPr>
          <p:cNvPr id="5" name="Picture 4" descr="Screen shot 2012-02-22 at 10.42.11 PM.png"/>
          <p:cNvPicPr>
            <a:picLocks noChangeAspect="1"/>
          </p:cNvPicPr>
          <p:nvPr/>
        </p:nvPicPr>
        <p:blipFill>
          <a:blip r:embed="rId3"/>
          <a:stretch>
            <a:fillRect/>
          </a:stretch>
        </p:blipFill>
        <p:spPr>
          <a:xfrm>
            <a:off x="2980806" y="1715768"/>
            <a:ext cx="5957643" cy="5040632"/>
          </a:xfrm>
          <a:prstGeom prst="rect">
            <a:avLst/>
          </a:prstGeom>
        </p:spPr>
      </p:pic>
      <p:cxnSp>
        <p:nvCxnSpPr>
          <p:cNvPr id="7" name="Straight Connector 6"/>
          <p:cNvCxnSpPr/>
          <p:nvPr/>
        </p:nvCxnSpPr>
        <p:spPr>
          <a:xfrm rot="16200000" flipH="1">
            <a:off x="1672125" y="4227943"/>
            <a:ext cx="5040632" cy="16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2980806" y="2279217"/>
            <a:ext cx="5957643" cy="325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16200000" flipH="1">
            <a:off x="4260856" y="4211662"/>
            <a:ext cx="5040632" cy="4884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10800000">
            <a:off x="2980807" y="3386265"/>
            <a:ext cx="5957643" cy="3256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10800000">
            <a:off x="2980807" y="4363072"/>
            <a:ext cx="5957643" cy="1628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0800000">
            <a:off x="2980806" y="5649201"/>
            <a:ext cx="5957643" cy="16280"/>
          </a:xfrm>
          <a:prstGeom prst="line">
            <a:avLst/>
          </a:prstGeom>
        </p:spPr>
        <p:style>
          <a:lnRef idx="2">
            <a:schemeClr val="accent1"/>
          </a:lnRef>
          <a:fillRef idx="0">
            <a:schemeClr val="accent1"/>
          </a:fillRef>
          <a:effectRef idx="1">
            <a:schemeClr val="accent1"/>
          </a:effectRef>
          <a:fontRef idx="minor">
            <a:schemeClr val="tx1"/>
          </a:fontRef>
        </p:style>
      </p:cxnSp>
      <p:sp>
        <p:nvSpPr>
          <p:cNvPr id="17" name="Right Arrow 16"/>
          <p:cNvSpPr/>
          <p:nvPr/>
        </p:nvSpPr>
        <p:spPr>
          <a:xfrm>
            <a:off x="457200" y="3882808"/>
            <a:ext cx="2212938" cy="16117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4"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4" name="Pencil Check"/>
              </p:stSnd>
            </p:sndAc>
          </p:transition>
        </mc:Fallback>
      </mc:AlternateContent>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Warm-Up</a:t>
            </a:r>
            <a:r>
              <a:rPr lang="en-US" dirty="0" smtClean="0"/>
              <a:t>: Nutrient Matching</a:t>
            </a:r>
            <a:endParaRPr lang="en-US" dirty="0"/>
          </a:p>
        </p:txBody>
      </p:sp>
      <p:sp>
        <p:nvSpPr>
          <p:cNvPr id="3" name="Content Placeholder 2"/>
          <p:cNvSpPr>
            <a:spLocks noGrp="1"/>
          </p:cNvSpPr>
          <p:nvPr>
            <p:ph idx="1"/>
          </p:nvPr>
        </p:nvSpPr>
        <p:spPr>
          <a:xfrm>
            <a:off x="457200" y="2057401"/>
            <a:ext cx="3092531" cy="4261292"/>
          </a:xfrm>
        </p:spPr>
        <p:txBody>
          <a:bodyPr>
            <a:normAutofit fontScale="92500" lnSpcReduction="20000"/>
          </a:bodyPr>
          <a:lstStyle/>
          <a:p>
            <a:pPr>
              <a:buNone/>
            </a:pPr>
            <a:r>
              <a:rPr lang="en-US" dirty="0" smtClean="0"/>
              <a:t>There are 6 major nutrients your body needs to function:</a:t>
            </a:r>
          </a:p>
          <a:p>
            <a:pPr marL="457200" indent="-457200"/>
            <a:r>
              <a:rPr lang="en-US" dirty="0" smtClean="0"/>
              <a:t>Water</a:t>
            </a:r>
          </a:p>
          <a:p>
            <a:pPr marL="457200" indent="-457200"/>
            <a:r>
              <a:rPr lang="en-US" dirty="0" smtClean="0"/>
              <a:t>Carbohydrates</a:t>
            </a:r>
          </a:p>
          <a:p>
            <a:pPr marL="457200" indent="-457200"/>
            <a:r>
              <a:rPr lang="en-US" dirty="0" smtClean="0"/>
              <a:t>Proteins</a:t>
            </a:r>
          </a:p>
          <a:p>
            <a:pPr marL="457200" indent="-457200"/>
            <a:r>
              <a:rPr lang="en-US" dirty="0" smtClean="0"/>
              <a:t>Fats</a:t>
            </a:r>
          </a:p>
          <a:p>
            <a:pPr marL="457200" indent="-457200"/>
            <a:r>
              <a:rPr lang="en-US" dirty="0" smtClean="0"/>
              <a:t>Minerals</a:t>
            </a:r>
          </a:p>
          <a:p>
            <a:pPr marL="457200" indent="-457200"/>
            <a:r>
              <a:rPr lang="en-US" dirty="0" smtClean="0"/>
              <a:t>Vitamins</a:t>
            </a:r>
          </a:p>
          <a:p>
            <a:pPr marL="457200" indent="-457200"/>
            <a:endParaRPr lang="en-US" dirty="0"/>
          </a:p>
        </p:txBody>
      </p:sp>
      <p:sp>
        <p:nvSpPr>
          <p:cNvPr id="4" name="Content Placeholder 2"/>
          <p:cNvSpPr txBox="1">
            <a:spLocks/>
          </p:cNvSpPr>
          <p:nvPr/>
        </p:nvSpPr>
        <p:spPr>
          <a:xfrm>
            <a:off x="4694851" y="2209801"/>
            <a:ext cx="3444444" cy="4261292"/>
          </a:xfrm>
          <a:prstGeom prst="rect">
            <a:avLst/>
          </a:prstGeom>
        </p:spPr>
        <p:txBody>
          <a:bodyPr vert="horz" lIns="91440" tIns="45720" rIns="91440" bIns="45720" rtlCol="0">
            <a:normAutofit/>
          </a:bodyPr>
          <a:lstStyle/>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None/>
              <a:tabLst/>
              <a:defRPr/>
            </a:pPr>
            <a:endParaRPr kumimoji="0" lang="en-US" sz="2400" b="1" i="0" u="none" strike="noStrike" kern="1200" cap="none" spc="0" normalizeH="0" baseline="0" noProof="0" dirty="0">
              <a:ln>
                <a:noFill/>
              </a:ln>
              <a:solidFill>
                <a:schemeClr val="tx1"/>
              </a:solidFill>
              <a:effectLst>
                <a:outerShdw blurRad="50800" dist="50800" dir="2700000" algn="tl" rotWithShape="0">
                  <a:schemeClr val="bg1">
                    <a:alpha val="30000"/>
                  </a:schemeClr>
                </a:outerShdw>
              </a:effectLst>
              <a:uLnTx/>
              <a:uFillTx/>
              <a:latin typeface="+mn-lt"/>
              <a:ea typeface="+mn-ea"/>
              <a:cs typeface="+mn-cs"/>
            </a:endParaRPr>
          </a:p>
        </p:txBody>
      </p:sp>
      <p:sp>
        <p:nvSpPr>
          <p:cNvPr id="6" name="TextBox 5"/>
          <p:cNvSpPr txBox="1"/>
          <p:nvPr/>
        </p:nvSpPr>
        <p:spPr>
          <a:xfrm>
            <a:off x="4222956" y="2209801"/>
            <a:ext cx="4463844" cy="3785652"/>
          </a:xfrm>
          <a:prstGeom prst="rect">
            <a:avLst/>
          </a:prstGeom>
          <a:noFill/>
        </p:spPr>
        <p:txBody>
          <a:bodyPr wrap="square" rtlCol="0">
            <a:spAutoFit/>
          </a:bodyPr>
          <a:lstStyle/>
          <a:p>
            <a:r>
              <a:rPr lang="en-US" sz="4800" dirty="0" smtClean="0"/>
              <a:t>“What essential nutrients  absence has caused this disease?”</a:t>
            </a:r>
            <a:endParaRPr lang="en-US" sz="4800" dirty="0"/>
          </a:p>
        </p:txBody>
      </p:sp>
      <p:sp>
        <p:nvSpPr>
          <p:cNvPr id="7" name="Down Arrow 6"/>
          <p:cNvSpPr/>
          <p:nvPr/>
        </p:nvSpPr>
        <p:spPr>
          <a:xfrm>
            <a:off x="6994318" y="4742844"/>
            <a:ext cx="1128321" cy="172824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Vitamins</a:t>
            </a:r>
            <a:endParaRPr lang="en-US" dirty="0"/>
          </a:p>
        </p:txBody>
      </p:sp>
      <p:sp>
        <p:nvSpPr>
          <p:cNvPr id="3" name="Content Placeholder 2"/>
          <p:cNvSpPr>
            <a:spLocks noGrp="1"/>
          </p:cNvSpPr>
          <p:nvPr>
            <p:ph idx="1"/>
          </p:nvPr>
        </p:nvSpPr>
        <p:spPr>
          <a:xfrm>
            <a:off x="457200" y="2057401"/>
            <a:ext cx="8686800" cy="3962400"/>
          </a:xfrm>
        </p:spPr>
        <p:txBody>
          <a:bodyPr/>
          <a:lstStyle/>
          <a:p>
            <a:pPr>
              <a:buNone/>
            </a:pPr>
            <a:r>
              <a:rPr lang="en-US" u="sng" dirty="0" smtClean="0"/>
              <a:t>Water-Soluble Vitamins:</a:t>
            </a:r>
            <a:r>
              <a:rPr lang="en-US" dirty="0" smtClean="0"/>
              <a:t> </a:t>
            </a:r>
            <a:r>
              <a:rPr lang="en-US" sz="2000" dirty="0" smtClean="0"/>
              <a:t>all help with the break down of carbohydrates to make energy for the body</a:t>
            </a:r>
          </a:p>
          <a:p>
            <a:pPr>
              <a:buNone/>
            </a:pPr>
            <a:endParaRPr lang="en-US" u="sng" dirty="0"/>
          </a:p>
        </p:txBody>
      </p:sp>
      <p:graphicFrame>
        <p:nvGraphicFramePr>
          <p:cNvPr id="4" name="Table 3"/>
          <p:cNvGraphicFramePr>
            <a:graphicFrameLocks noGrp="1"/>
          </p:cNvGraphicFramePr>
          <p:nvPr/>
        </p:nvGraphicFramePr>
        <p:xfrm>
          <a:off x="457200" y="2962982"/>
          <a:ext cx="8481249" cy="3516504"/>
        </p:xfrm>
        <a:graphic>
          <a:graphicData uri="http://schemas.openxmlformats.org/drawingml/2006/table">
            <a:tbl>
              <a:tblPr firstRow="1" bandRow="1">
                <a:tableStyleId>{5C22544A-7EE6-4342-B048-85BDC9FD1C3A}</a:tableStyleId>
              </a:tblPr>
              <a:tblGrid>
                <a:gridCol w="1219777"/>
                <a:gridCol w="3109733"/>
                <a:gridCol w="4151739"/>
              </a:tblGrid>
              <a:tr h="439563">
                <a:tc>
                  <a:txBody>
                    <a:bodyPr/>
                    <a:lstStyle/>
                    <a:p>
                      <a:r>
                        <a:rPr lang="en-US" dirty="0" smtClean="0">
                          <a:solidFill>
                            <a:schemeClr val="bg1"/>
                          </a:solidFill>
                        </a:rPr>
                        <a:t>Vitamins</a:t>
                      </a:r>
                      <a:endParaRPr lang="en-US" dirty="0">
                        <a:solidFill>
                          <a:schemeClr val="bg1"/>
                        </a:solidFill>
                      </a:endParaRPr>
                    </a:p>
                  </a:txBody>
                  <a:tcPr/>
                </a:tc>
                <a:tc>
                  <a:txBody>
                    <a:bodyPr/>
                    <a:lstStyle/>
                    <a:p>
                      <a:r>
                        <a:rPr lang="en-US" dirty="0" smtClean="0">
                          <a:solidFill>
                            <a:schemeClr val="bg2"/>
                          </a:solidFill>
                        </a:rPr>
                        <a:t>Sources</a:t>
                      </a:r>
                      <a:endParaRPr lang="en-US" dirty="0">
                        <a:solidFill>
                          <a:schemeClr val="bg2"/>
                        </a:solidFill>
                      </a:endParaRPr>
                    </a:p>
                  </a:txBody>
                  <a:tcPr/>
                </a:tc>
                <a:tc>
                  <a:txBody>
                    <a:bodyPr/>
                    <a:lstStyle/>
                    <a:p>
                      <a:r>
                        <a:rPr lang="en-US" dirty="0" smtClean="0">
                          <a:solidFill>
                            <a:schemeClr val="accent4"/>
                          </a:solidFill>
                        </a:rPr>
                        <a:t>Functions</a:t>
                      </a:r>
                      <a:endParaRPr lang="en-US" dirty="0">
                        <a:solidFill>
                          <a:schemeClr val="accent4"/>
                        </a:solidFill>
                      </a:endParaRPr>
                    </a:p>
                  </a:txBody>
                  <a:tcPr/>
                </a:tc>
              </a:tr>
              <a:tr h="439563">
                <a:tc>
                  <a:txBody>
                    <a:bodyPr/>
                    <a:lstStyle/>
                    <a:p>
                      <a:r>
                        <a:rPr lang="en-US" dirty="0" smtClean="0"/>
                        <a:t>B1</a:t>
                      </a:r>
                      <a:endParaRPr lang="en-US" dirty="0"/>
                    </a:p>
                  </a:txBody>
                  <a:tcPr/>
                </a:tc>
                <a:tc>
                  <a:txBody>
                    <a:bodyPr/>
                    <a:lstStyle/>
                    <a:p>
                      <a:r>
                        <a:rPr lang="en-US" dirty="0" smtClean="0">
                          <a:solidFill>
                            <a:schemeClr val="bg2"/>
                          </a:solidFill>
                        </a:rPr>
                        <a:t>Meats,</a:t>
                      </a:r>
                      <a:r>
                        <a:rPr lang="en-US" baseline="0" dirty="0" smtClean="0">
                          <a:solidFill>
                            <a:schemeClr val="bg2"/>
                          </a:solidFill>
                        </a:rPr>
                        <a:t> beans, nuts, seeds</a:t>
                      </a:r>
                      <a:endParaRPr lang="en-US" dirty="0">
                        <a:solidFill>
                          <a:schemeClr val="bg2"/>
                        </a:solidFill>
                      </a:endParaRPr>
                    </a:p>
                  </a:txBody>
                  <a:tcPr/>
                </a:tc>
                <a:tc>
                  <a:txBody>
                    <a:bodyPr/>
                    <a:lstStyle/>
                    <a:p>
                      <a:r>
                        <a:rPr lang="en-US" dirty="0" smtClean="0"/>
                        <a:t>Aids nervous</a:t>
                      </a:r>
                      <a:r>
                        <a:rPr lang="en-US" baseline="0" dirty="0" smtClean="0"/>
                        <a:t> system</a:t>
                      </a:r>
                      <a:endParaRPr lang="en-US" dirty="0"/>
                    </a:p>
                  </a:txBody>
                  <a:tcPr/>
                </a:tc>
              </a:tr>
              <a:tr h="439563">
                <a:tc>
                  <a:txBody>
                    <a:bodyPr/>
                    <a:lstStyle/>
                    <a:p>
                      <a:r>
                        <a:rPr lang="en-US" dirty="0" smtClean="0"/>
                        <a:t>B2</a:t>
                      </a:r>
                      <a:endParaRPr lang="en-US" dirty="0"/>
                    </a:p>
                  </a:txBody>
                  <a:tcPr/>
                </a:tc>
                <a:tc>
                  <a:txBody>
                    <a:bodyPr/>
                    <a:lstStyle/>
                    <a:p>
                      <a:r>
                        <a:rPr lang="en-US" dirty="0" smtClean="0">
                          <a:solidFill>
                            <a:srgbClr val="0064E2"/>
                          </a:solidFill>
                        </a:rPr>
                        <a:t>Milk,</a:t>
                      </a:r>
                      <a:r>
                        <a:rPr lang="en-US" baseline="0" dirty="0" smtClean="0">
                          <a:solidFill>
                            <a:srgbClr val="0064E2"/>
                          </a:solidFill>
                        </a:rPr>
                        <a:t> pasta, meats</a:t>
                      </a:r>
                      <a:endParaRPr lang="en-US" dirty="0">
                        <a:solidFill>
                          <a:srgbClr val="0064E2"/>
                        </a:solidFill>
                      </a:endParaRPr>
                    </a:p>
                  </a:txBody>
                  <a:tcPr/>
                </a:tc>
                <a:tc>
                  <a:txBody>
                    <a:bodyPr/>
                    <a:lstStyle/>
                    <a:p>
                      <a:r>
                        <a:rPr lang="en-US" dirty="0" smtClean="0"/>
                        <a:t>Growth and healthy skin</a:t>
                      </a:r>
                      <a:endParaRPr lang="en-US" dirty="0"/>
                    </a:p>
                  </a:txBody>
                  <a:tcPr/>
                </a:tc>
              </a:tr>
              <a:tr h="439563">
                <a:tc>
                  <a:txBody>
                    <a:bodyPr/>
                    <a:lstStyle/>
                    <a:p>
                      <a:r>
                        <a:rPr lang="en-US" dirty="0" smtClean="0"/>
                        <a:t>B3</a:t>
                      </a:r>
                      <a:endParaRPr lang="en-US" dirty="0"/>
                    </a:p>
                  </a:txBody>
                  <a:tcPr/>
                </a:tc>
                <a:tc>
                  <a:txBody>
                    <a:bodyPr/>
                    <a:lstStyle/>
                    <a:p>
                      <a:r>
                        <a:rPr lang="en-US" dirty="0" smtClean="0">
                          <a:solidFill>
                            <a:srgbClr val="0064E2"/>
                          </a:solidFill>
                        </a:rPr>
                        <a:t>Fish, seeds,</a:t>
                      </a:r>
                      <a:r>
                        <a:rPr lang="en-US" baseline="0" dirty="0" smtClean="0">
                          <a:solidFill>
                            <a:srgbClr val="0064E2"/>
                          </a:solidFill>
                        </a:rPr>
                        <a:t> meats</a:t>
                      </a:r>
                      <a:endParaRPr lang="en-US" dirty="0">
                        <a:solidFill>
                          <a:srgbClr val="0064E2"/>
                        </a:solidFill>
                      </a:endParaRPr>
                    </a:p>
                  </a:txBody>
                  <a:tcPr/>
                </a:tc>
                <a:tc>
                  <a:txBody>
                    <a:bodyPr/>
                    <a:lstStyle/>
                    <a:p>
                      <a:r>
                        <a:rPr lang="en-US" dirty="0" smtClean="0"/>
                        <a:t>Aids nervous system and healthy skin</a:t>
                      </a:r>
                      <a:endParaRPr lang="en-US" dirty="0"/>
                    </a:p>
                  </a:txBody>
                  <a:tcPr/>
                </a:tc>
              </a:tr>
              <a:tr h="439563">
                <a:tc>
                  <a:txBody>
                    <a:bodyPr/>
                    <a:lstStyle/>
                    <a:p>
                      <a:r>
                        <a:rPr lang="en-US" dirty="0" smtClean="0"/>
                        <a:t>B5</a:t>
                      </a:r>
                      <a:endParaRPr lang="en-US" dirty="0"/>
                    </a:p>
                  </a:txBody>
                  <a:tcPr/>
                </a:tc>
                <a:tc>
                  <a:txBody>
                    <a:bodyPr/>
                    <a:lstStyle/>
                    <a:p>
                      <a:r>
                        <a:rPr lang="en-US" dirty="0" smtClean="0">
                          <a:solidFill>
                            <a:srgbClr val="0064E2"/>
                          </a:solidFill>
                        </a:rPr>
                        <a:t>Beans, peas, meats</a:t>
                      </a:r>
                      <a:endParaRPr lang="en-US" dirty="0">
                        <a:solidFill>
                          <a:srgbClr val="0064E2"/>
                        </a:solidFill>
                      </a:endParaRPr>
                    </a:p>
                  </a:txBody>
                  <a:tcPr/>
                </a:tc>
                <a:tc>
                  <a:txBody>
                    <a:bodyPr/>
                    <a:lstStyle/>
                    <a:p>
                      <a:r>
                        <a:rPr lang="en-US" dirty="0" smtClean="0"/>
                        <a:t>Break down </a:t>
                      </a:r>
                      <a:r>
                        <a:rPr lang="en-US" dirty="0" err="1" smtClean="0"/>
                        <a:t>carbs</a:t>
                      </a:r>
                      <a:r>
                        <a:rPr lang="en-US" dirty="0" smtClean="0"/>
                        <a:t>, proteins,</a:t>
                      </a:r>
                      <a:r>
                        <a:rPr lang="en-US" baseline="0" dirty="0" smtClean="0"/>
                        <a:t> and fats</a:t>
                      </a:r>
                      <a:endParaRPr lang="en-US" dirty="0"/>
                    </a:p>
                  </a:txBody>
                  <a:tcPr/>
                </a:tc>
              </a:tr>
              <a:tr h="439563">
                <a:tc>
                  <a:txBody>
                    <a:bodyPr/>
                    <a:lstStyle/>
                    <a:p>
                      <a:r>
                        <a:rPr lang="en-US" dirty="0" smtClean="0"/>
                        <a:t>B6</a:t>
                      </a:r>
                      <a:endParaRPr lang="en-US" dirty="0"/>
                    </a:p>
                  </a:txBody>
                  <a:tcPr/>
                </a:tc>
                <a:tc>
                  <a:txBody>
                    <a:bodyPr/>
                    <a:lstStyle/>
                    <a:p>
                      <a:r>
                        <a:rPr lang="en-US" dirty="0" smtClean="0">
                          <a:solidFill>
                            <a:srgbClr val="0064E2"/>
                          </a:solidFill>
                        </a:rPr>
                        <a:t>Meat, fish, beans</a:t>
                      </a:r>
                      <a:endParaRPr lang="en-US" dirty="0">
                        <a:solidFill>
                          <a:srgbClr val="0064E2"/>
                        </a:solidFill>
                      </a:endParaRPr>
                    </a:p>
                  </a:txBody>
                  <a:tcPr/>
                </a:tc>
                <a:tc>
                  <a:txBody>
                    <a:bodyPr/>
                    <a:lstStyle/>
                    <a:p>
                      <a:r>
                        <a:rPr lang="en-US" dirty="0" smtClean="0"/>
                        <a:t>Production of hemoglobin in blood</a:t>
                      </a:r>
                      <a:endParaRPr lang="en-US" dirty="0"/>
                    </a:p>
                  </a:txBody>
                  <a:tcPr/>
                </a:tc>
              </a:tr>
              <a:tr h="439563">
                <a:tc>
                  <a:txBody>
                    <a:bodyPr/>
                    <a:lstStyle/>
                    <a:p>
                      <a:r>
                        <a:rPr lang="en-US" dirty="0" smtClean="0"/>
                        <a:t>B12</a:t>
                      </a:r>
                      <a:endParaRPr lang="en-US" dirty="0"/>
                    </a:p>
                  </a:txBody>
                  <a:tcPr/>
                </a:tc>
                <a:tc>
                  <a:txBody>
                    <a:bodyPr/>
                    <a:lstStyle/>
                    <a:p>
                      <a:r>
                        <a:rPr lang="en-US" dirty="0" smtClean="0">
                          <a:solidFill>
                            <a:srgbClr val="0064E2"/>
                          </a:solidFill>
                        </a:rPr>
                        <a:t>Dairy, meat, eggs</a:t>
                      </a:r>
                      <a:endParaRPr lang="en-US" dirty="0">
                        <a:solidFill>
                          <a:srgbClr val="0064E2"/>
                        </a:solidFill>
                      </a:endParaRPr>
                    </a:p>
                  </a:txBody>
                  <a:tcPr/>
                </a:tc>
                <a:tc>
                  <a:txBody>
                    <a:bodyPr/>
                    <a:lstStyle/>
                    <a:p>
                      <a:r>
                        <a:rPr lang="en-US" dirty="0" smtClean="0"/>
                        <a:t>Forming</a:t>
                      </a:r>
                      <a:r>
                        <a:rPr lang="en-US" baseline="0" dirty="0" smtClean="0"/>
                        <a:t> blood cells</a:t>
                      </a:r>
                      <a:endParaRPr lang="en-US" dirty="0"/>
                    </a:p>
                  </a:txBody>
                  <a:tcPr/>
                </a:tc>
              </a:tr>
              <a:tr h="439563">
                <a:tc>
                  <a:txBody>
                    <a:bodyPr/>
                    <a:lstStyle/>
                    <a:p>
                      <a:r>
                        <a:rPr lang="en-US" dirty="0" smtClean="0"/>
                        <a:t>C</a:t>
                      </a:r>
                      <a:endParaRPr lang="en-US" dirty="0"/>
                    </a:p>
                  </a:txBody>
                  <a:tcPr/>
                </a:tc>
                <a:tc>
                  <a:txBody>
                    <a:bodyPr/>
                    <a:lstStyle/>
                    <a:p>
                      <a:r>
                        <a:rPr lang="en-US" dirty="0" smtClean="0">
                          <a:solidFill>
                            <a:srgbClr val="0064E2"/>
                          </a:solidFill>
                        </a:rPr>
                        <a:t>Citrus</a:t>
                      </a:r>
                      <a:r>
                        <a:rPr lang="en-US" baseline="0" dirty="0" smtClean="0">
                          <a:solidFill>
                            <a:srgbClr val="0064E2"/>
                          </a:solidFill>
                        </a:rPr>
                        <a:t> fruits, melons, berries</a:t>
                      </a:r>
                      <a:endParaRPr lang="en-US" dirty="0">
                        <a:solidFill>
                          <a:srgbClr val="0064E2"/>
                        </a:solidFill>
                      </a:endParaRPr>
                    </a:p>
                  </a:txBody>
                  <a:tcPr/>
                </a:tc>
                <a:tc>
                  <a:txBody>
                    <a:bodyPr/>
                    <a:lstStyle/>
                    <a:p>
                      <a:r>
                        <a:rPr lang="en-US" dirty="0" smtClean="0"/>
                        <a:t>antioxidant</a:t>
                      </a:r>
                      <a:endParaRPr lang="en-US" dirty="0"/>
                    </a:p>
                  </a:txBody>
                  <a:tcPr/>
                </a:tc>
              </a:tr>
            </a:tbl>
          </a:graphicData>
        </a:graphic>
      </p:graphicFrame>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Minerals</a:t>
            </a:r>
            <a:endParaRPr lang="en-US" dirty="0"/>
          </a:p>
        </p:txBody>
      </p:sp>
      <p:sp>
        <p:nvSpPr>
          <p:cNvPr id="3" name="Content Placeholder 2"/>
          <p:cNvSpPr>
            <a:spLocks noGrp="1"/>
          </p:cNvSpPr>
          <p:nvPr>
            <p:ph idx="1"/>
          </p:nvPr>
        </p:nvSpPr>
        <p:spPr/>
        <p:txBody>
          <a:bodyPr>
            <a:normAutofit/>
          </a:bodyPr>
          <a:lstStyle/>
          <a:p>
            <a:pPr>
              <a:buNone/>
            </a:pPr>
            <a:r>
              <a:rPr lang="en-US" sz="3200" u="sng" dirty="0" smtClean="0"/>
              <a:t>Definition:</a:t>
            </a:r>
            <a:r>
              <a:rPr lang="en-US" sz="3200" dirty="0" smtClean="0"/>
              <a:t> chemically rich nutrients that help enzyme activity and bone formation</a:t>
            </a:r>
            <a:endParaRPr lang="en-US" sz="3200" u="sng" dirty="0" smtClean="0"/>
          </a:p>
          <a:p>
            <a:pPr>
              <a:buNone/>
            </a:pPr>
            <a:r>
              <a:rPr lang="en-US" sz="3200" u="sng" dirty="0" smtClean="0"/>
              <a:t>Sources:</a:t>
            </a:r>
            <a:r>
              <a:rPr lang="en-US" sz="3200" b="0" u="sng" dirty="0" smtClean="0"/>
              <a:t> </a:t>
            </a:r>
            <a:r>
              <a:rPr lang="en-US" sz="3200" dirty="0" smtClean="0"/>
              <a:t> dairy, fish, seeds, nuts and fish</a:t>
            </a:r>
            <a:endParaRPr lang="en-US" sz="3200" u="sng" dirty="0" smtClean="0"/>
          </a:p>
          <a:p>
            <a:pPr>
              <a:buNone/>
            </a:pPr>
            <a:r>
              <a:rPr lang="en-US" sz="3200" u="sng" dirty="0" smtClean="0"/>
              <a:t>Daily recommended portion:</a:t>
            </a:r>
            <a:r>
              <a:rPr lang="en-US" sz="3200" dirty="0" smtClean="0"/>
              <a:t> about the size of a baseball</a:t>
            </a:r>
            <a:endParaRPr lang="en-US" sz="3200" u="sng"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a:t>
            </a:r>
            <a:r>
              <a:rPr lang="en-US" dirty="0" smtClean="0"/>
              <a:t>I</a:t>
            </a:r>
            <a:r>
              <a:rPr lang="en-US" dirty="0" smtClean="0"/>
              <a:t>mportant Minerals</a:t>
            </a:r>
            <a:endParaRPr lang="en-US" dirty="0"/>
          </a:p>
        </p:txBody>
      </p:sp>
      <p:sp>
        <p:nvSpPr>
          <p:cNvPr id="3" name="Content Placeholder 2"/>
          <p:cNvSpPr>
            <a:spLocks noGrp="1"/>
          </p:cNvSpPr>
          <p:nvPr>
            <p:ph idx="1"/>
          </p:nvPr>
        </p:nvSpPr>
        <p:spPr/>
        <p:txBody>
          <a:bodyPr/>
          <a:lstStyle/>
          <a:p>
            <a:pPr>
              <a:buNone/>
            </a:pPr>
            <a:r>
              <a:rPr lang="en-US" u="sng" dirty="0" smtClean="0"/>
              <a:t>Sodium:</a:t>
            </a:r>
            <a:r>
              <a:rPr lang="en-US" dirty="0" smtClean="0"/>
              <a:t> helps with muscle contractions and nervous system functions. It comes from fats </a:t>
            </a:r>
            <a:r>
              <a:rPr lang="en-US" dirty="0" smtClean="0"/>
              <a:t>which is why many people consume too much</a:t>
            </a:r>
            <a:endParaRPr lang="en-US" u="sng" dirty="0" smtClean="0"/>
          </a:p>
          <a:p>
            <a:pPr>
              <a:buNone/>
            </a:pPr>
            <a:r>
              <a:rPr lang="en-US" u="sng" dirty="0" smtClean="0"/>
              <a:t>Calcium:</a:t>
            </a:r>
            <a:r>
              <a:rPr lang="en-US" dirty="0" smtClean="0"/>
              <a:t> helps with the formation of bones and is mainly found in dairy products and green, leafy vegetables</a:t>
            </a:r>
            <a:endParaRPr lang="en-US" u="sng" dirty="0" smtClean="0"/>
          </a:p>
          <a:p>
            <a:pPr>
              <a:buNone/>
            </a:pPr>
            <a:r>
              <a:rPr lang="en-US" u="sng" dirty="0" smtClean="0"/>
              <a:t>Iron:</a:t>
            </a:r>
            <a:r>
              <a:rPr lang="en-US" dirty="0" smtClean="0"/>
              <a:t> helps with carrying oxygen throughout your body. Found in meats and to much in poisonous </a:t>
            </a:r>
            <a:endParaRPr lang="en-US" u="sng"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12980" y="2555979"/>
            <a:ext cx="8229600" cy="1143000"/>
          </a:xfrm>
        </p:spPr>
        <p:txBody>
          <a:bodyPr>
            <a:noAutofit/>
          </a:bodyPr>
          <a:lstStyle/>
          <a:p>
            <a:r>
              <a:rPr lang="en-US" sz="7200" dirty="0" smtClean="0"/>
              <a:t>Conclusion</a:t>
            </a:r>
            <a:endParaRPr lang="en-US" sz="7200"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Main Ideas</a:t>
            </a:r>
            <a:endParaRPr lang="en-US" dirty="0"/>
          </a:p>
        </p:txBody>
      </p:sp>
      <p:sp>
        <p:nvSpPr>
          <p:cNvPr id="3" name="Content Placeholder 2"/>
          <p:cNvSpPr>
            <a:spLocks noGrp="1"/>
          </p:cNvSpPr>
          <p:nvPr>
            <p:ph idx="1"/>
          </p:nvPr>
        </p:nvSpPr>
        <p:spPr/>
        <p:txBody>
          <a:bodyPr>
            <a:normAutofit fontScale="92500"/>
          </a:bodyPr>
          <a:lstStyle/>
          <a:p>
            <a:r>
              <a:rPr lang="en-US" dirty="0" smtClean="0"/>
              <a:t>Nutrients are needed to maintain a healthy body and proper body functions</a:t>
            </a:r>
          </a:p>
          <a:p>
            <a:r>
              <a:rPr lang="en-US" dirty="0" smtClean="0"/>
              <a:t>Too much nutrient intake is bad and is more harmful to your body than helpful</a:t>
            </a:r>
          </a:p>
          <a:p>
            <a:r>
              <a:rPr lang="en-US" dirty="0" smtClean="0"/>
              <a:t>Most nutrients come from the same sources like meat and dairy</a:t>
            </a:r>
          </a:p>
          <a:p>
            <a:r>
              <a:rPr lang="en-US" dirty="0" smtClean="0"/>
              <a:t>Processed foods normally contain excessive “bad” nutrients</a:t>
            </a:r>
          </a:p>
          <a:p>
            <a:r>
              <a:rPr lang="en-US" dirty="0" smtClean="0"/>
              <a:t>Keeping track and identifying healthy sources of nutrients will lead to a healthier lifestyle and better energy</a:t>
            </a:r>
          </a:p>
          <a:p>
            <a:endParaRPr lang="en-US" dirty="0" smtClean="0"/>
          </a:p>
          <a:p>
            <a:endParaRPr lang="en-US" dirty="0" smtClean="0"/>
          </a:p>
          <a:p>
            <a:endParaRPr lang="en-US" dirty="0" smtClean="0"/>
          </a:p>
          <a:p>
            <a:pPr>
              <a:buNone/>
            </a:pPr>
            <a:endParaRPr lang="en-US" dirty="0"/>
          </a:p>
        </p:txBody>
      </p:sp>
    </p:spTree>
  </p:cSld>
  <p:clrMapOvr>
    <a:masterClrMapping/>
  </p:clrMapOvr>
  <p:transition>
    <p:sndAc>
      <p:stSnd>
        <p:snd r:embed="rId2" name="Pencil Check"/>
      </p:stSnd>
    </p:sndAc>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7137"/>
            <a:ext cx="8229600" cy="2311777"/>
          </a:xfrm>
        </p:spPr>
        <p:txBody>
          <a:bodyPr>
            <a:normAutofit/>
          </a:bodyPr>
          <a:lstStyle/>
          <a:p>
            <a:r>
              <a:rPr lang="en-US" dirty="0" smtClean="0"/>
              <a:t>Assessment:</a:t>
            </a:r>
            <a:br>
              <a:rPr lang="en-US" dirty="0" smtClean="0"/>
            </a:br>
            <a:r>
              <a:rPr lang="en-US" dirty="0" smtClean="0"/>
              <a:t>Practicing Wellness </a:t>
            </a:r>
            <a:endParaRPr lang="en-US" dirty="0"/>
          </a:p>
        </p:txBody>
      </p:sp>
    </p:spTree>
  </p:cSld>
  <p:clrMapOvr>
    <a:masterClrMapping/>
  </p:clrMapOvr>
  <p:transition>
    <p:sndAc>
      <p:stSnd>
        <p:snd r:embed="rId2" name="Pencil Check"/>
      </p:stSnd>
    </p:sndAc>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essential nutrients  absence has caused this disease?</a:t>
            </a:r>
            <a:endParaRPr lang="en-US" dirty="0"/>
          </a:p>
        </p:txBody>
      </p:sp>
      <p:sp>
        <p:nvSpPr>
          <p:cNvPr id="4" name="Content Placeholder 2"/>
          <p:cNvSpPr txBox="1">
            <a:spLocks/>
          </p:cNvSpPr>
          <p:nvPr/>
        </p:nvSpPr>
        <p:spPr>
          <a:xfrm>
            <a:off x="457200" y="2057401"/>
            <a:ext cx="2434607" cy="3312723"/>
          </a:xfrm>
          <a:prstGeom prst="rect">
            <a:avLst/>
          </a:prstGeom>
        </p:spPr>
        <p:txBody>
          <a:bodyPr vert="horz" lIns="91440" tIns="45720" rIns="91440" bIns="45720" rtlCol="0">
            <a:normAutofit/>
          </a:bodyPr>
          <a:lstStyle/>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Water</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Carbohydrates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Proteins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Fats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Minerals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Vitamins</a:t>
            </a:r>
          </a:p>
          <a:p>
            <a:pPr marL="342900" marR="0" lvl="0" indent="-3429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endParaRPr kumimoji="0" lang="en-US" sz="2400" b="1" i="0" u="none" strike="noStrike" kern="1200" cap="none" spc="0" normalizeH="0" baseline="0" noProof="0" dirty="0">
              <a:ln>
                <a:noFill/>
              </a:ln>
              <a:solidFill>
                <a:schemeClr val="tx1"/>
              </a:solidFill>
              <a:effectLst>
                <a:outerShdw blurRad="50800" dist="50800" dir="2700000" algn="tl" rotWithShape="0">
                  <a:schemeClr val="bg1">
                    <a:alpha val="30000"/>
                  </a:schemeClr>
                </a:outerShdw>
              </a:effectLst>
              <a:uLnTx/>
              <a:uFillTx/>
              <a:latin typeface="+mn-lt"/>
              <a:ea typeface="+mn-ea"/>
              <a:cs typeface="+mn-cs"/>
            </a:endParaRPr>
          </a:p>
        </p:txBody>
      </p:sp>
      <p:sp>
        <p:nvSpPr>
          <p:cNvPr id="5" name="TextBox 4"/>
          <p:cNvSpPr txBox="1"/>
          <p:nvPr/>
        </p:nvSpPr>
        <p:spPr>
          <a:xfrm>
            <a:off x="2417489" y="2057401"/>
            <a:ext cx="6269311" cy="4062651"/>
          </a:xfrm>
          <a:prstGeom prst="rect">
            <a:avLst/>
          </a:prstGeom>
          <a:noFill/>
        </p:spPr>
        <p:txBody>
          <a:bodyPr wrap="square" rtlCol="0">
            <a:spAutoFit/>
          </a:bodyPr>
          <a:lstStyle/>
          <a:p>
            <a:pPr algn="ctr"/>
            <a:r>
              <a:rPr lang="en-US" sz="2400" b="1" dirty="0" smtClean="0"/>
              <a:t>Name: </a:t>
            </a:r>
            <a:r>
              <a:rPr lang="en-US" sz="2400" dirty="0" smtClean="0"/>
              <a:t>Dehydration</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a:p>
          <a:p>
            <a:r>
              <a:rPr lang="en-US" b="1" dirty="0" smtClean="0"/>
              <a:t>Description: </a:t>
            </a:r>
            <a:r>
              <a:rPr lang="en-US" dirty="0" smtClean="0"/>
              <a:t>Dry or sticky mouth, Low or no urine output; urine looks dark yellow, no tears, sunken eyes, vomiting, diarrhea, or the feeling that you "can't keep anything down." </a:t>
            </a:r>
            <a:endParaRPr lang="en-US" dirty="0"/>
          </a:p>
        </p:txBody>
      </p:sp>
      <p:pic>
        <p:nvPicPr>
          <p:cNvPr id="6" name="Picture 5"/>
          <p:cNvPicPr>
            <a:picLocks noChangeAspect="1"/>
          </p:cNvPicPr>
          <p:nvPr/>
        </p:nvPicPr>
        <p:blipFill>
          <a:blip r:embed="rId4"/>
          <a:stretch>
            <a:fillRect/>
          </a:stretch>
        </p:blipFill>
        <p:spPr>
          <a:xfrm>
            <a:off x="3733338" y="2507645"/>
            <a:ext cx="3962845" cy="2621140"/>
          </a:xfrm>
          <a:prstGeom prst="rect">
            <a:avLst/>
          </a:prstGeom>
        </p:spPr>
      </p:pic>
      <p:sp>
        <p:nvSpPr>
          <p:cNvPr id="7" name="Donut 6"/>
          <p:cNvSpPr/>
          <p:nvPr/>
        </p:nvSpPr>
        <p:spPr>
          <a:xfrm>
            <a:off x="210430" y="1921322"/>
            <a:ext cx="2021491" cy="756089"/>
          </a:xfrm>
          <a:prstGeom prst="donut">
            <a:avLst/>
          </a:prstGeom>
          <a:solidFill>
            <a:schemeClr val="accent4">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subTnLst>
                                    <p:audio>
                                      <p:cMediaNode>
                                        <p:cTn display="0" masterRel="sameClick">
                                          <p:stCondLst>
                                            <p:cond evt="begin" delay="0">
                                              <p:tn val="5"/>
                                            </p:cond>
                                          </p:stCondLst>
                                          <p:endCondLst>
                                            <p:cond evt="onStopAudio" delay="0">
                                              <p:tgtEl>
                                                <p:sldTgt/>
                                              </p:tgtEl>
                                            </p:cond>
                                          </p:endCondLst>
                                        </p:cTn>
                                        <p:tgtEl>
                                          <p:sndTgt r:embed="rId3"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essential nutrients  absence has caused this disease?</a:t>
            </a:r>
            <a:endParaRPr lang="en-US" dirty="0"/>
          </a:p>
        </p:txBody>
      </p:sp>
      <p:sp>
        <p:nvSpPr>
          <p:cNvPr id="3" name="Content Placeholder 2"/>
          <p:cNvSpPr>
            <a:spLocks noGrp="1"/>
          </p:cNvSpPr>
          <p:nvPr>
            <p:ph idx="1"/>
          </p:nvPr>
        </p:nvSpPr>
        <p:spPr>
          <a:xfrm>
            <a:off x="457200" y="2057401"/>
            <a:ext cx="2434607" cy="3312723"/>
          </a:xfrm>
        </p:spPr>
        <p:txBody>
          <a:bodyPr/>
          <a:lstStyle/>
          <a:p>
            <a:pPr marL="457200" indent="-457200"/>
            <a:r>
              <a:rPr lang="en-US" sz="2000" dirty="0" smtClean="0"/>
              <a:t>Water</a:t>
            </a:r>
          </a:p>
          <a:p>
            <a:pPr marL="457200" indent="-457200"/>
            <a:r>
              <a:rPr lang="en-US" sz="2000" dirty="0" smtClean="0"/>
              <a:t>Carbohydrates</a:t>
            </a:r>
          </a:p>
          <a:p>
            <a:pPr marL="457200" indent="-457200"/>
            <a:r>
              <a:rPr lang="en-US" sz="2000" dirty="0" smtClean="0"/>
              <a:t>Proteins</a:t>
            </a:r>
          </a:p>
          <a:p>
            <a:pPr marL="457200" indent="-457200"/>
            <a:r>
              <a:rPr lang="en-US" sz="2000" dirty="0" smtClean="0"/>
              <a:t>Fats</a:t>
            </a:r>
          </a:p>
          <a:p>
            <a:pPr marL="457200" indent="-457200"/>
            <a:r>
              <a:rPr lang="en-US" sz="2000" dirty="0" smtClean="0"/>
              <a:t>Minerals</a:t>
            </a:r>
          </a:p>
          <a:p>
            <a:pPr marL="457200" indent="-457200"/>
            <a:r>
              <a:rPr lang="en-US" sz="2000" dirty="0" smtClean="0"/>
              <a:t>Vitamins</a:t>
            </a:r>
          </a:p>
          <a:p>
            <a:endParaRPr lang="en-US" dirty="0"/>
          </a:p>
        </p:txBody>
      </p:sp>
      <p:pic>
        <p:nvPicPr>
          <p:cNvPr id="4" name="Picture 3"/>
          <p:cNvPicPr>
            <a:picLocks noChangeAspect="1"/>
          </p:cNvPicPr>
          <p:nvPr/>
        </p:nvPicPr>
        <p:blipFill>
          <a:blip r:embed="rId4"/>
          <a:stretch>
            <a:fillRect/>
          </a:stretch>
        </p:blipFill>
        <p:spPr>
          <a:xfrm>
            <a:off x="3869226" y="2665873"/>
            <a:ext cx="3175000" cy="2324100"/>
          </a:xfrm>
          <a:prstGeom prst="rect">
            <a:avLst/>
          </a:prstGeom>
        </p:spPr>
      </p:pic>
      <p:sp>
        <p:nvSpPr>
          <p:cNvPr id="5" name="TextBox 4"/>
          <p:cNvSpPr txBox="1"/>
          <p:nvPr/>
        </p:nvSpPr>
        <p:spPr>
          <a:xfrm>
            <a:off x="2478691" y="2057401"/>
            <a:ext cx="6208109" cy="4339650"/>
          </a:xfrm>
          <a:prstGeom prst="rect">
            <a:avLst/>
          </a:prstGeom>
          <a:noFill/>
        </p:spPr>
        <p:txBody>
          <a:bodyPr wrap="square" rtlCol="0">
            <a:spAutoFit/>
          </a:bodyPr>
          <a:lstStyle/>
          <a:p>
            <a:pPr algn="ctr"/>
            <a:r>
              <a:rPr lang="en-US" sz="2400" b="1" dirty="0" smtClean="0"/>
              <a:t>Name: </a:t>
            </a:r>
            <a:r>
              <a:rPr lang="en-US" sz="2400" dirty="0" smtClean="0"/>
              <a:t>Scurvy</a:t>
            </a:r>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a:p>
          <a:p>
            <a:r>
              <a:rPr lang="en-US" b="1" dirty="0" smtClean="0"/>
              <a:t>Description: </a:t>
            </a:r>
            <a:r>
              <a:rPr lang="en-US" dirty="0"/>
              <a:t>characterized by swollen and bleeding gums with loosened teeth, soreness and stiffness of the joints and lower extremities, bleeding under the skin and in deep tissues, slow wound healing, and </a:t>
            </a:r>
            <a:r>
              <a:rPr lang="en-US" dirty="0" smtClean="0"/>
              <a:t>anemia</a:t>
            </a:r>
            <a:r>
              <a:rPr lang="en-US" dirty="0"/>
              <a:t>.</a:t>
            </a:r>
          </a:p>
        </p:txBody>
      </p:sp>
      <p:sp>
        <p:nvSpPr>
          <p:cNvPr id="10" name="Donut 9"/>
          <p:cNvSpPr/>
          <p:nvPr/>
        </p:nvSpPr>
        <p:spPr>
          <a:xfrm>
            <a:off x="457199" y="4804042"/>
            <a:ext cx="2021491" cy="566082"/>
          </a:xfrm>
          <a:prstGeom prst="donut">
            <a:avLst/>
          </a:prstGeom>
          <a:solidFill>
            <a:schemeClr val="accent4">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essential nutrients  absence has caused this disease?</a:t>
            </a:r>
            <a:endParaRPr lang="en-US" dirty="0"/>
          </a:p>
        </p:txBody>
      </p:sp>
      <p:sp>
        <p:nvSpPr>
          <p:cNvPr id="3" name="Content Placeholder 2"/>
          <p:cNvSpPr>
            <a:spLocks noGrp="1"/>
          </p:cNvSpPr>
          <p:nvPr>
            <p:ph idx="1"/>
          </p:nvPr>
        </p:nvSpPr>
        <p:spPr>
          <a:xfrm>
            <a:off x="2432790" y="1835940"/>
            <a:ext cx="6518040" cy="4742843"/>
          </a:xfrm>
        </p:spPr>
        <p:txBody>
          <a:bodyPr>
            <a:normAutofit fontScale="70000" lnSpcReduction="20000"/>
          </a:bodyPr>
          <a:lstStyle/>
          <a:p>
            <a:pPr algn="ctr"/>
            <a:r>
              <a:rPr lang="en-US" sz="3200" dirty="0" smtClean="0"/>
              <a:t>Name: </a:t>
            </a:r>
            <a:r>
              <a:rPr lang="en-US" sz="2857" b="0" dirty="0" smtClean="0"/>
              <a:t>HYPOGLYCEMIA/ KETOACIDOSIS</a:t>
            </a:r>
          </a:p>
          <a:p>
            <a:pPr>
              <a:buNone/>
            </a:pPr>
            <a:endParaRPr lang="en-US" dirty="0" smtClean="0"/>
          </a:p>
          <a:p>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Description</a:t>
            </a:r>
            <a:r>
              <a:rPr lang="en-US" b="0" dirty="0" smtClean="0"/>
              <a:t>: </a:t>
            </a:r>
            <a:r>
              <a:rPr lang="en-US" dirty="0" smtClean="0"/>
              <a:t>Symptoms  include fatigue, dry skin, flushed skin, stomach pain, vomiting, nausea, shortness of breath, fruity-smelling breath, confusion, anxiety and passing out. </a:t>
            </a:r>
            <a:endParaRPr lang="en-US" b="0" dirty="0" smtClean="0"/>
          </a:p>
          <a:p>
            <a:pPr>
              <a:buNone/>
            </a:pPr>
            <a:r>
              <a:rPr lang="en-US" b="0" i="1" dirty="0" smtClean="0"/>
              <a:t>Hint:</a:t>
            </a:r>
            <a:r>
              <a:rPr lang="en-US" b="0" dirty="0" smtClean="0"/>
              <a:t> </a:t>
            </a:r>
            <a:r>
              <a:rPr lang="en-US" b="0" i="1" dirty="0" smtClean="0"/>
              <a:t>It is the fuel for your gas tank.</a:t>
            </a:r>
          </a:p>
          <a:p>
            <a:pPr>
              <a:buNone/>
            </a:pPr>
            <a:endParaRPr lang="en-US" dirty="0"/>
          </a:p>
        </p:txBody>
      </p:sp>
      <p:sp>
        <p:nvSpPr>
          <p:cNvPr id="4" name="Content Placeholder 2"/>
          <p:cNvSpPr txBox="1">
            <a:spLocks/>
          </p:cNvSpPr>
          <p:nvPr/>
        </p:nvSpPr>
        <p:spPr>
          <a:xfrm>
            <a:off x="457200" y="2057401"/>
            <a:ext cx="2434607" cy="3312723"/>
          </a:xfrm>
          <a:prstGeom prst="rect">
            <a:avLst/>
          </a:prstGeom>
        </p:spPr>
        <p:txBody>
          <a:bodyPr vert="horz" lIns="91440" tIns="45720" rIns="91440" bIns="45720" rtlCol="0">
            <a:normAutofit/>
          </a:bodyPr>
          <a:lstStyle/>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Water</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Carbohydrates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Proteins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Fats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Minerals</a:t>
            </a:r>
          </a:p>
          <a:p>
            <a:pPr marL="457200" marR="0" lvl="0" indent="-4572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r>
              <a:rPr kumimoji="0" lang="en-US" sz="2000" b="1" i="0" u="none" strike="noStrike" kern="1200" cap="none" spc="0" normalizeH="0" baseline="0" noProof="0" dirty="0" smtClean="0">
                <a:ln>
                  <a:noFill/>
                </a:ln>
                <a:solidFill>
                  <a:schemeClr val="tx1"/>
                </a:solidFill>
                <a:effectLst>
                  <a:outerShdw blurRad="50800" dist="50800" dir="2700000" algn="tl" rotWithShape="0">
                    <a:schemeClr val="bg1">
                      <a:alpha val="30000"/>
                    </a:schemeClr>
                  </a:outerShdw>
                </a:effectLst>
                <a:uLnTx/>
                <a:uFillTx/>
                <a:latin typeface="+mn-lt"/>
                <a:ea typeface="+mn-ea"/>
                <a:cs typeface="+mn-cs"/>
              </a:rPr>
              <a:t>Vitamins</a:t>
            </a:r>
          </a:p>
          <a:p>
            <a:pPr marL="342900" marR="0" lvl="0" indent="-342900" algn="l" defTabSz="914400" rtl="0" eaLnBrk="1" fontAlgn="auto" latinLnBrk="0" hangingPunct="1">
              <a:lnSpc>
                <a:spcPct val="100000"/>
              </a:lnSpc>
              <a:spcBef>
                <a:spcPts val="2000"/>
              </a:spcBef>
              <a:spcAft>
                <a:spcPts val="0"/>
              </a:spcAft>
              <a:buClr>
                <a:schemeClr val="accent1"/>
              </a:buClr>
              <a:buSzPct val="90000"/>
              <a:buFont typeface="Wingdings" pitchFamily="2" charset="2"/>
              <a:buChar char=""/>
              <a:tabLst/>
              <a:defRPr/>
            </a:pPr>
            <a:endParaRPr kumimoji="0" lang="en-US" sz="2400" b="1" i="0" u="none" strike="noStrike" kern="1200" cap="none" spc="0" normalizeH="0" baseline="0" noProof="0" dirty="0">
              <a:ln>
                <a:noFill/>
              </a:ln>
              <a:solidFill>
                <a:schemeClr val="tx1"/>
              </a:solidFill>
              <a:effectLst>
                <a:outerShdw blurRad="50800" dist="50800" dir="2700000" algn="tl" rotWithShape="0">
                  <a:schemeClr val="bg1">
                    <a:alpha val="30000"/>
                  </a:schemeClr>
                </a:outerShdw>
              </a:effectLst>
              <a:uLnTx/>
              <a:uFillTx/>
              <a:latin typeface="+mn-lt"/>
              <a:ea typeface="+mn-ea"/>
              <a:cs typeface="+mn-cs"/>
            </a:endParaRPr>
          </a:p>
        </p:txBody>
      </p:sp>
      <p:pic>
        <p:nvPicPr>
          <p:cNvPr id="5" name="Picture 4"/>
          <p:cNvPicPr>
            <a:picLocks noChangeAspect="1"/>
          </p:cNvPicPr>
          <p:nvPr/>
        </p:nvPicPr>
        <p:blipFill>
          <a:blip r:embed="rId4"/>
          <a:stretch>
            <a:fillRect/>
          </a:stretch>
        </p:blipFill>
        <p:spPr>
          <a:xfrm>
            <a:off x="3886342" y="2417321"/>
            <a:ext cx="3737531" cy="2585616"/>
          </a:xfrm>
          <a:prstGeom prst="rect">
            <a:avLst/>
          </a:prstGeom>
        </p:spPr>
      </p:pic>
      <p:sp>
        <p:nvSpPr>
          <p:cNvPr id="6" name="Donut 5"/>
          <p:cNvSpPr/>
          <p:nvPr/>
        </p:nvSpPr>
        <p:spPr>
          <a:xfrm>
            <a:off x="457200" y="2579877"/>
            <a:ext cx="2434607" cy="566082"/>
          </a:xfrm>
          <a:prstGeom prst="donut">
            <a:avLst/>
          </a:prstGeom>
          <a:solidFill>
            <a:schemeClr val="accent4">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essential nutrients  absence has caused this disease?</a:t>
            </a:r>
            <a:endParaRPr lang="en-US" dirty="0"/>
          </a:p>
        </p:txBody>
      </p:sp>
      <p:sp>
        <p:nvSpPr>
          <p:cNvPr id="3" name="Content Placeholder 2"/>
          <p:cNvSpPr>
            <a:spLocks noGrp="1"/>
          </p:cNvSpPr>
          <p:nvPr>
            <p:ph idx="1"/>
          </p:nvPr>
        </p:nvSpPr>
        <p:spPr>
          <a:xfrm>
            <a:off x="457200" y="2057401"/>
            <a:ext cx="2434607" cy="3083230"/>
          </a:xfrm>
        </p:spPr>
        <p:txBody>
          <a:bodyPr>
            <a:normAutofit fontScale="92500" lnSpcReduction="20000"/>
          </a:bodyPr>
          <a:lstStyle/>
          <a:p>
            <a:pPr marL="457200" lvl="0" indent="-457200">
              <a:defRPr/>
            </a:pPr>
            <a:r>
              <a:rPr lang="en-US" dirty="0" smtClean="0"/>
              <a:t>Water</a:t>
            </a:r>
          </a:p>
          <a:p>
            <a:pPr marL="457200" lvl="0" indent="-457200">
              <a:defRPr/>
            </a:pPr>
            <a:r>
              <a:rPr lang="en-US" dirty="0" smtClean="0"/>
              <a:t>Carbohydrates</a:t>
            </a:r>
          </a:p>
          <a:p>
            <a:pPr marL="457200" lvl="0" indent="-457200">
              <a:defRPr/>
            </a:pPr>
            <a:r>
              <a:rPr lang="en-US" dirty="0" smtClean="0"/>
              <a:t>Proteins</a:t>
            </a:r>
          </a:p>
          <a:p>
            <a:pPr marL="457200" lvl="0" indent="-457200">
              <a:defRPr/>
            </a:pPr>
            <a:r>
              <a:rPr lang="en-US" dirty="0" smtClean="0"/>
              <a:t>Fats</a:t>
            </a:r>
          </a:p>
          <a:p>
            <a:pPr marL="457200" lvl="0" indent="-457200">
              <a:defRPr/>
            </a:pPr>
            <a:r>
              <a:rPr lang="en-US" dirty="0" smtClean="0"/>
              <a:t>Minerals</a:t>
            </a:r>
          </a:p>
          <a:p>
            <a:pPr marL="457200" lvl="0" indent="-457200">
              <a:defRPr/>
            </a:pPr>
            <a:r>
              <a:rPr lang="en-US" dirty="0" smtClean="0"/>
              <a:t>Vitamins</a:t>
            </a:r>
          </a:p>
          <a:p>
            <a:endParaRPr lang="en-US" dirty="0"/>
          </a:p>
        </p:txBody>
      </p:sp>
      <p:sp>
        <p:nvSpPr>
          <p:cNvPr id="4" name="Rectangle 3"/>
          <p:cNvSpPr/>
          <p:nvPr/>
        </p:nvSpPr>
        <p:spPr>
          <a:xfrm>
            <a:off x="2493992" y="2057401"/>
            <a:ext cx="6192808" cy="4616649"/>
          </a:xfrm>
          <a:prstGeom prst="rect">
            <a:avLst/>
          </a:prstGeom>
        </p:spPr>
        <p:txBody>
          <a:bodyPr wrap="square">
            <a:spAutoFit/>
          </a:bodyPr>
          <a:lstStyle/>
          <a:p>
            <a:pPr algn="ctr"/>
            <a:r>
              <a:rPr lang="en-US" sz="2400" b="1" dirty="0" smtClean="0"/>
              <a:t>Name: </a:t>
            </a:r>
            <a:r>
              <a:rPr lang="en-US" sz="2400" dirty="0" err="1" smtClean="0"/>
              <a:t>Marasmus</a:t>
            </a:r>
            <a:endParaRPr lang="en-US" sz="2400"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b="1" dirty="0" smtClean="0"/>
              <a:t>Description:</a:t>
            </a:r>
            <a:r>
              <a:rPr lang="en-US" dirty="0" smtClean="0"/>
              <a:t> often resulting in weight loss, </a:t>
            </a:r>
            <a:r>
              <a:rPr lang="en-US" smtClean="0"/>
              <a:t>dehydration, can </a:t>
            </a:r>
            <a:r>
              <a:rPr lang="en-US" dirty="0" smtClean="0"/>
              <a:t>develop into starvation and people with it may appear bony with little muscle tissue.</a:t>
            </a:r>
          </a:p>
          <a:p>
            <a:r>
              <a:rPr lang="en-US" i="1" dirty="0" smtClean="0"/>
              <a:t>	Hint: Some people may confuse this disease with Anorexia</a:t>
            </a:r>
            <a:endParaRPr lang="en-US" i="1" dirty="0"/>
          </a:p>
        </p:txBody>
      </p:sp>
      <p:pic>
        <p:nvPicPr>
          <p:cNvPr id="9" name="Picture 8"/>
          <p:cNvPicPr>
            <a:picLocks noChangeAspect="1"/>
          </p:cNvPicPr>
          <p:nvPr/>
        </p:nvPicPr>
        <p:blipFill>
          <a:blip r:embed="rId4"/>
          <a:stretch>
            <a:fillRect/>
          </a:stretch>
        </p:blipFill>
        <p:spPr>
          <a:xfrm>
            <a:off x="3672136" y="2524855"/>
            <a:ext cx="3718037" cy="2853594"/>
          </a:xfrm>
          <a:prstGeom prst="rect">
            <a:avLst/>
          </a:prstGeom>
        </p:spPr>
      </p:pic>
      <p:sp>
        <p:nvSpPr>
          <p:cNvPr id="10" name="Donut 9"/>
          <p:cNvSpPr/>
          <p:nvPr/>
        </p:nvSpPr>
        <p:spPr>
          <a:xfrm>
            <a:off x="457200" y="2915352"/>
            <a:ext cx="2021491" cy="756089"/>
          </a:xfrm>
          <a:prstGeom prst="donut">
            <a:avLst/>
          </a:prstGeom>
          <a:solidFill>
            <a:schemeClr val="accent4">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tx1"/>
              </a:solidFill>
            </a:endParaRPr>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5" name="Pencil Check"/>
              </p:stSnd>
            </p:sndAc>
          </p:transition>
        </mc:Fallback>
      </mc:AlternateContent>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Arrow"/>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3373"/>
            <a:ext cx="8229600" cy="3597907"/>
          </a:xfrm>
        </p:spPr>
        <p:txBody>
          <a:bodyPr>
            <a:normAutofit/>
          </a:bodyPr>
          <a:lstStyle/>
          <a:p>
            <a:r>
              <a:rPr lang="en-US" sz="6600" dirty="0" smtClean="0"/>
              <a:t>Nutrition </a:t>
            </a:r>
            <a:br>
              <a:rPr lang="en-US" sz="6600" dirty="0" smtClean="0"/>
            </a:br>
            <a:r>
              <a:rPr lang="en-US" sz="6600" dirty="0" smtClean="0"/>
              <a:t>and </a:t>
            </a:r>
            <a:br>
              <a:rPr lang="en-US" sz="6600" dirty="0" smtClean="0"/>
            </a:br>
            <a:r>
              <a:rPr lang="en-US" sz="6600" dirty="0" smtClean="0"/>
              <a:t>Nutrients</a:t>
            </a:r>
            <a:endParaRPr lang="en-US" sz="6600"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Basics of Nutrition and Nutrients </a:t>
            </a:r>
            <a:endParaRPr lang="en-US" dirty="0"/>
          </a:p>
        </p:txBody>
      </p:sp>
      <p:sp>
        <p:nvSpPr>
          <p:cNvPr id="3" name="Content Placeholder 2"/>
          <p:cNvSpPr>
            <a:spLocks noGrp="1"/>
          </p:cNvSpPr>
          <p:nvPr>
            <p:ph idx="1"/>
          </p:nvPr>
        </p:nvSpPr>
        <p:spPr>
          <a:xfrm>
            <a:off x="457200" y="2057401"/>
            <a:ext cx="8229600" cy="4389526"/>
          </a:xfrm>
        </p:spPr>
        <p:txBody>
          <a:bodyPr>
            <a:normAutofit fontScale="92500"/>
          </a:bodyPr>
          <a:lstStyle/>
          <a:p>
            <a:r>
              <a:rPr lang="en-US" u="sng" dirty="0" smtClean="0"/>
              <a:t>Nutrition</a:t>
            </a:r>
            <a:r>
              <a:rPr lang="en-US" dirty="0" smtClean="0"/>
              <a:t>: is the science or study of food and the way in which the body uses food. It is also the study of how an why we make food choices</a:t>
            </a:r>
          </a:p>
          <a:p>
            <a:r>
              <a:rPr lang="en-US" u="sng" dirty="0" smtClean="0"/>
              <a:t>Nutrients</a:t>
            </a:r>
            <a:r>
              <a:rPr lang="en-US" dirty="0" smtClean="0"/>
              <a:t>: are substances in food that provide energy or help form body tissue that are necessary for life and growth. There are two </a:t>
            </a:r>
            <a:r>
              <a:rPr lang="en-US" dirty="0" smtClean="0"/>
              <a:t>main types of nutrients; they are macronutrients and micronutrients, both are essential for the body </a:t>
            </a:r>
            <a:r>
              <a:rPr lang="en-US" dirty="0" smtClean="0"/>
              <a:t>because</a:t>
            </a:r>
            <a:r>
              <a:rPr lang="en-US" dirty="0" smtClean="0"/>
              <a:t> </a:t>
            </a:r>
            <a:r>
              <a:rPr lang="en-US" dirty="0" smtClean="0"/>
              <a:t>we </a:t>
            </a:r>
            <a:r>
              <a:rPr lang="en-US" dirty="0" smtClean="0"/>
              <a:t>can not make them ourselves.</a:t>
            </a:r>
            <a:endParaRPr lang="en-US" dirty="0" smtClean="0"/>
          </a:p>
          <a:p>
            <a:r>
              <a:rPr lang="en-US" dirty="0" smtClean="0"/>
              <a:t>Food energy is measured in units called calories. Too many calories and your body stores it which turns into unneeded body fat. Too little calories can causes severe health problems.</a:t>
            </a:r>
          </a:p>
          <a:p>
            <a:pPr>
              <a:buNone/>
            </a:pPr>
            <a:endParaRPr lang="en-US"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6129"/>
            <a:ext cx="8229600" cy="1709413"/>
          </a:xfrm>
        </p:spPr>
        <p:txBody>
          <a:bodyPr>
            <a:normAutofit/>
          </a:bodyPr>
          <a:lstStyle/>
          <a:p>
            <a:r>
              <a:rPr lang="en-US" sz="6600" u="sng" dirty="0" smtClean="0"/>
              <a:t>MACRONURTIENTS</a:t>
            </a:r>
            <a:endParaRPr lang="en-US" sz="6600" u="sng" dirty="0"/>
          </a:p>
        </p:txBody>
      </p:sp>
      <p:sp>
        <p:nvSpPr>
          <p:cNvPr id="4" name="TextBox 3"/>
          <p:cNvSpPr txBox="1"/>
          <p:nvPr/>
        </p:nvSpPr>
        <p:spPr>
          <a:xfrm>
            <a:off x="1302506" y="2653659"/>
            <a:ext cx="6659063" cy="3170099"/>
          </a:xfrm>
          <a:prstGeom prst="rect">
            <a:avLst/>
          </a:prstGeom>
          <a:noFill/>
        </p:spPr>
        <p:txBody>
          <a:bodyPr wrap="square" rtlCol="0">
            <a:spAutoFit/>
          </a:bodyPr>
          <a:lstStyle/>
          <a:p>
            <a:pPr algn="ctr"/>
            <a:r>
              <a:rPr lang="en-US" sz="3200" dirty="0" smtClean="0"/>
              <a:t>Are required </a:t>
            </a:r>
            <a:r>
              <a:rPr lang="en-US" sz="3200" dirty="0" smtClean="0"/>
              <a:t>in large quantities by the body and their main function</a:t>
            </a:r>
            <a:r>
              <a:rPr lang="en-US" sz="3200" dirty="0" smtClean="0"/>
              <a:t> is the </a:t>
            </a:r>
            <a:r>
              <a:rPr lang="en-US" sz="3200" dirty="0" smtClean="0"/>
              <a:t>release of </a:t>
            </a:r>
            <a:r>
              <a:rPr lang="en-US" sz="3200" dirty="0" smtClean="0"/>
              <a:t>energy</a:t>
            </a:r>
          </a:p>
          <a:p>
            <a:pPr algn="ctr"/>
            <a:endParaRPr lang="en-US" sz="3200" dirty="0" smtClean="0"/>
          </a:p>
          <a:p>
            <a:pPr algn="ctr"/>
            <a:r>
              <a:rPr lang="en-US" sz="4000" u="sng" dirty="0" smtClean="0">
                <a:latin typeface="Arial"/>
                <a:cs typeface="Arial"/>
              </a:rPr>
              <a:t>4</a:t>
            </a:r>
            <a:r>
              <a:rPr lang="en-US" sz="3200" u="sng" dirty="0" smtClean="0"/>
              <a:t> Macronutrients</a:t>
            </a:r>
            <a:r>
              <a:rPr lang="en-US" sz="3200" dirty="0" smtClean="0"/>
              <a:t>: Carbohydrates, Fats, Proteins, Water</a:t>
            </a:r>
            <a:endParaRPr lang="en-US" sz="3200" dirty="0"/>
          </a:p>
        </p:txBody>
      </p:sp>
    </p:spTree>
  </p:cSld>
  <p:clrMapOvr>
    <a:masterClrMapping/>
  </p:clrMapOvr>
  <mc:AlternateContent>
    <mc:Choice xmlns:mp="http://schemas.microsoft.com/office/mac/powerpoint/2008/main" Requires="mp">
      <mc:AlternateContent>
        <mc:Choice Requires="mp">
          <mp:transition>
            <mp:flip dir="u"/>
            <mp:sndAc>
              <p:stSnd>
                <p:snd r:embed="rId2" name="Pencil Check"/>
              </p:stSnd>
            </mp:sndAc>
          </m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Choice>
    <mc:Fallback>
      <mc:AlternateContent>
        <mc:Choice Requires="mp">
          <p:transition>
            <p:newsflash/>
            <p:sndAc>
              <p:stSnd>
                <p:snd r:embed="rId2" name="Pencil Check"/>
              </p:stSnd>
            </p:sndAc>
          </p:transition>
        </mc:Choice>
        <mc:Fallback xmlns:mp="http://schemas.microsoft.com/office/mac/powerpoint/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transition>
            <p:newsflash/>
            <p:sndAc>
              <p:stSnd>
                <p:snd r:embed="rId3" name="Pencil Check"/>
              </p:stSnd>
            </p:sndAc>
          </p:transition>
        </mc:Fallback>
      </mc:AlternateContent>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Focus">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Focus.thmx</Template>
  <TotalTime>478</TotalTime>
  <Words>1266</Words>
  <Application>Microsoft Macintosh PowerPoint</Application>
  <PresentationFormat>On-screen Show (4:3)</PresentationFormat>
  <Paragraphs>179</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Focus</vt:lpstr>
      <vt:lpstr>Nutrients</vt:lpstr>
      <vt:lpstr>Warm-Up: Nutrient Matching</vt:lpstr>
      <vt:lpstr>What essential nutrients  absence has caused this disease?</vt:lpstr>
      <vt:lpstr>What essential nutrients  absence has caused this disease?</vt:lpstr>
      <vt:lpstr>What essential nutrients  absence has caused this disease?</vt:lpstr>
      <vt:lpstr>What essential nutrients  absence has caused this disease?</vt:lpstr>
      <vt:lpstr>Nutrition  and  Nutrients</vt:lpstr>
      <vt:lpstr>Basics of Nutrition and Nutrients </vt:lpstr>
      <vt:lpstr>MACRONURTIENTS</vt:lpstr>
      <vt:lpstr>Carbohydrates</vt:lpstr>
      <vt:lpstr>Types of Carbohydrates </vt:lpstr>
      <vt:lpstr>Fats</vt:lpstr>
      <vt:lpstr>Types of Fats</vt:lpstr>
      <vt:lpstr>Proteins </vt:lpstr>
      <vt:lpstr>Types of Proteins</vt:lpstr>
      <vt:lpstr>Water</vt:lpstr>
      <vt:lpstr>MICRONURTIENTS</vt:lpstr>
      <vt:lpstr>Vitamins</vt:lpstr>
      <vt:lpstr>Types of Vitamins</vt:lpstr>
      <vt:lpstr>Types of Vitamins</vt:lpstr>
      <vt:lpstr>Minerals</vt:lpstr>
      <vt:lpstr>Most Important Minerals</vt:lpstr>
      <vt:lpstr>Conclusion</vt:lpstr>
      <vt:lpstr>Closing Main Ideas</vt:lpstr>
      <vt:lpstr>Assessment: Practicing Wellness </vt:lpstr>
    </vt:vector>
  </TitlesOfParts>
  <Company>Frostburg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Nutrients</dc:title>
  <dc:creator>Zachary Douglas</dc:creator>
  <cp:lastModifiedBy>Zachary Douglas</cp:lastModifiedBy>
  <cp:revision>28</cp:revision>
  <dcterms:created xsi:type="dcterms:W3CDTF">2012-02-22T22:26:21Z</dcterms:created>
  <dcterms:modified xsi:type="dcterms:W3CDTF">2012-02-23T04:35:45Z</dcterms:modified>
</cp:coreProperties>
</file>